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1" r:id="rId5"/>
    <p:sldId id="267" r:id="rId6"/>
    <p:sldId id="269" r:id="rId7"/>
    <p:sldId id="260" r:id="rId8"/>
    <p:sldId id="266" r:id="rId9"/>
    <p:sldId id="262" r:id="rId10"/>
    <p:sldId id="263" r:id="rId11"/>
    <p:sldId id="265" r:id="rId12"/>
    <p:sldId id="268" r:id="rId13"/>
    <p:sldId id="26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E69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94"/>
  </p:normalViewPr>
  <p:slideViewPr>
    <p:cSldViewPr snapToGrid="0">
      <p:cViewPr>
        <p:scale>
          <a:sx n="122" d="100"/>
          <a:sy n="122" d="100"/>
        </p:scale>
        <p:origin x="6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03399"/>
              </a:solidFill>
              <a:ln w="19050">
                <a:solidFill>
                  <a:schemeClr val="lt1"/>
                </a:solidFill>
              </a:ln>
              <a:effectLst/>
            </c:spPr>
            <c:extLst>
              <c:ext xmlns:c16="http://schemas.microsoft.com/office/drawing/2014/chart" uri="{C3380CC4-5D6E-409C-BE32-E72D297353CC}">
                <c16:uniqueId val="{00000001-6AA1-48EB-A0D2-62DE77226D53}"/>
              </c:ext>
            </c:extLst>
          </c:dPt>
          <c:dPt>
            <c:idx val="1"/>
            <c:bubble3D val="0"/>
            <c:spPr>
              <a:solidFill>
                <a:srgbClr val="E69600"/>
              </a:solidFill>
              <a:ln w="19050">
                <a:solidFill>
                  <a:schemeClr val="lt1"/>
                </a:solidFill>
              </a:ln>
              <a:effectLst/>
            </c:spPr>
            <c:extLst>
              <c:ext xmlns:c16="http://schemas.microsoft.com/office/drawing/2014/chart" uri="{C3380CC4-5D6E-409C-BE32-E72D297353CC}">
                <c16:uniqueId val="{00000003-6AA1-48EB-A0D2-62DE77226D53}"/>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6AA1-48EB-A0D2-62DE77226D53}"/>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6AA1-48EB-A0D2-62DE77226D5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4.4000000000000004</c:v>
                </c:pt>
                <c:pt idx="1">
                  <c:v>3.2</c:v>
                </c:pt>
                <c:pt idx="2">
                  <c:v>1.4</c:v>
                </c:pt>
                <c:pt idx="3">
                  <c:v>1.2</c:v>
                </c:pt>
              </c:numCache>
            </c:numRef>
          </c:val>
          <c:extLst>
            <c:ext xmlns:c16="http://schemas.microsoft.com/office/drawing/2014/chart" uri="{C3380CC4-5D6E-409C-BE32-E72D297353CC}">
              <c16:uniqueId val="{00000000-BD1E-4980-933A-BF643D1711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EC2EF-8618-48A4-83AD-07D0BC7293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19FFFE-B110-4E9B-8260-3CB7FA2DA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B4A9EC-B8CD-443B-9CFF-8824D2C2285C}"/>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5" name="页脚占位符 4">
            <a:extLst>
              <a:ext uri="{FF2B5EF4-FFF2-40B4-BE49-F238E27FC236}">
                <a16:creationId xmlns:a16="http://schemas.microsoft.com/office/drawing/2014/main" id="{9FDF557D-E7EB-4162-AA16-E55C73B65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5AFB04-2DB7-4239-B3D1-F3416CFDAF4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17138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CB4AD-07B6-4E2B-8382-52689A54B2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198D5-26B8-4214-A536-E2D7F5802A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B581B7-F533-4560-83C3-DEFB4C641EFA}"/>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5" name="页脚占位符 4">
            <a:extLst>
              <a:ext uri="{FF2B5EF4-FFF2-40B4-BE49-F238E27FC236}">
                <a16:creationId xmlns:a16="http://schemas.microsoft.com/office/drawing/2014/main" id="{E10DB2D4-4CC6-4ED2-B47D-487B9CE38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C5D891-4877-4254-BB52-D4E83061FB0B}"/>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75962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24340-22AE-4E4D-B553-B90A0DCBB2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7BC20-2CD6-4BF5-B67A-EB53EBA751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8081B-02C9-4465-A7C8-0A1C167A9AE4}"/>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5" name="页脚占位符 4">
            <a:extLst>
              <a:ext uri="{FF2B5EF4-FFF2-40B4-BE49-F238E27FC236}">
                <a16:creationId xmlns:a16="http://schemas.microsoft.com/office/drawing/2014/main" id="{F9675A1D-FBCC-40CA-A2BC-AB7121EE1F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EC1E8F-E20D-4E48-BA34-4267BF010735}"/>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4784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7AA2-BD69-486A-9F7F-20DFCC38C2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56933C-9733-4348-A1ED-8D551026BFE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05C009-6A26-4F62-A1FB-6A5C5C475BED}"/>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5" name="页脚占位符 4">
            <a:extLst>
              <a:ext uri="{FF2B5EF4-FFF2-40B4-BE49-F238E27FC236}">
                <a16:creationId xmlns:a16="http://schemas.microsoft.com/office/drawing/2014/main" id="{91CDF743-A6EE-443A-BE52-AC95458C2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09B471-2221-480A-AA25-5ED78B1BCBB0}"/>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91885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D0427-54F7-4664-BBBA-30429934391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191338-AAE2-44E8-BA33-7A5FBB510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EA3F70-D5FA-47FD-8F3E-A051EAFC9EC4}"/>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5" name="页脚占位符 4">
            <a:extLst>
              <a:ext uri="{FF2B5EF4-FFF2-40B4-BE49-F238E27FC236}">
                <a16:creationId xmlns:a16="http://schemas.microsoft.com/office/drawing/2014/main" id="{68D99179-A1EF-4016-B342-E75606B9A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E140-784C-429B-8AEB-30E1C6EA57C2}"/>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8933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E677F-CFDC-4DB2-910A-6B0DE2BFA1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177787-2D9E-4B75-9C12-2F3E582CBE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619BEA-99DD-47A1-9784-832405F0B5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F9B706-3958-49D9-9D4C-369723803D08}"/>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6" name="页脚占位符 5">
            <a:extLst>
              <a:ext uri="{FF2B5EF4-FFF2-40B4-BE49-F238E27FC236}">
                <a16:creationId xmlns:a16="http://schemas.microsoft.com/office/drawing/2014/main" id="{1B9D8AAE-E723-4F70-B041-1D7F207285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68011B-3E81-41D2-BDE6-325D24619321}"/>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06706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610CA-F084-4494-A8B7-529A325F92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00F6E2-7419-4762-869B-DDD2AF89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A2A299-6F36-422A-BE66-77311721BB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11713B-7190-431A-BEDF-127AA3608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C4E015-53F4-4B6C-8069-A740218A2C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41CD8F-46D9-43CE-8E27-464A4B8DDF72}"/>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8" name="页脚占位符 7">
            <a:extLst>
              <a:ext uri="{FF2B5EF4-FFF2-40B4-BE49-F238E27FC236}">
                <a16:creationId xmlns:a16="http://schemas.microsoft.com/office/drawing/2014/main" id="{269CD1FA-EC0C-4A3B-ACC5-5C02B12B5B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FFBE0A-9075-4C0B-A182-B2AB9E9E449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73258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6A543-A2A8-49FA-94BE-818F9B5BAE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C74D57-2BCF-429A-8E23-F43BD115863E}"/>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4" name="页脚占位符 3">
            <a:extLst>
              <a:ext uri="{FF2B5EF4-FFF2-40B4-BE49-F238E27FC236}">
                <a16:creationId xmlns:a16="http://schemas.microsoft.com/office/drawing/2014/main" id="{79A0AA01-AE65-422E-935B-4B09AE2CAF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602CC2-0E2F-4BF1-8C5C-22DD00FE565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2847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579316-C4B7-4886-81D6-CDB140BDD8F4}"/>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3" name="页脚占位符 2">
            <a:extLst>
              <a:ext uri="{FF2B5EF4-FFF2-40B4-BE49-F238E27FC236}">
                <a16:creationId xmlns:a16="http://schemas.microsoft.com/office/drawing/2014/main" id="{4FD9E33D-D5BF-4499-8636-07B2E6E647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158519-2445-465F-9F91-8EC63EE1F78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3501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E81C-2185-4397-B304-B9F5D25BA5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3E0CA-F418-4FAF-A0D4-967E4647B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F7CD0A-62A4-472A-9CED-81375991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5A5D44-E455-47D0-B561-0036A95C862E}"/>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6" name="页脚占位符 5">
            <a:extLst>
              <a:ext uri="{FF2B5EF4-FFF2-40B4-BE49-F238E27FC236}">
                <a16:creationId xmlns:a16="http://schemas.microsoft.com/office/drawing/2014/main" id="{920464E3-085B-4B74-B86B-16C40A60BB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AF5C96-86BB-48BC-86CA-5D316FDDE997}"/>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34395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6FE26-B9A5-44E2-8CC5-32EA1EE41C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92D4CA-1AAB-4312-96B8-CC2852A16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EFEA9F-8DF2-4258-A532-73CFA4E37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50DEF-3766-4343-9E6A-DB7EF2F094A4}"/>
              </a:ext>
            </a:extLst>
          </p:cNvPr>
          <p:cNvSpPr>
            <a:spLocks noGrp="1"/>
          </p:cNvSpPr>
          <p:nvPr>
            <p:ph type="dt" sz="half" idx="10"/>
          </p:nvPr>
        </p:nvSpPr>
        <p:spPr/>
        <p:txBody>
          <a:bodyPr/>
          <a:lstStyle/>
          <a:p>
            <a:fld id="{0D283876-A659-4E3B-AC87-5695D049826F}" type="datetimeFigureOut">
              <a:rPr lang="zh-CN" altLang="en-US" smtClean="0"/>
              <a:t>2022/4/27</a:t>
            </a:fld>
            <a:endParaRPr lang="zh-CN" altLang="en-US"/>
          </a:p>
        </p:txBody>
      </p:sp>
      <p:sp>
        <p:nvSpPr>
          <p:cNvPr id="6" name="页脚占位符 5">
            <a:extLst>
              <a:ext uri="{FF2B5EF4-FFF2-40B4-BE49-F238E27FC236}">
                <a16:creationId xmlns:a16="http://schemas.microsoft.com/office/drawing/2014/main" id="{18036E70-A973-46B8-8E9C-B7B0B8140D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09123F-19FE-4A17-9F0B-6732786AC20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0386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7433B6-3CB5-4D65-82B5-C46BADE7E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FAC01E-A8BD-45A8-8933-50158DF6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BBD2B0-D511-46E2-B6DA-C7FF28991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83876-A659-4E3B-AC87-5695D049826F}" type="datetimeFigureOut">
              <a:rPr lang="zh-CN" altLang="en-US" smtClean="0"/>
              <a:t>2022/4/27</a:t>
            </a:fld>
            <a:endParaRPr lang="zh-CN" altLang="en-US"/>
          </a:p>
        </p:txBody>
      </p:sp>
      <p:sp>
        <p:nvSpPr>
          <p:cNvPr id="5" name="页脚占位符 4">
            <a:extLst>
              <a:ext uri="{FF2B5EF4-FFF2-40B4-BE49-F238E27FC236}">
                <a16:creationId xmlns:a16="http://schemas.microsoft.com/office/drawing/2014/main" id="{0802FF40-CDF5-43F6-93A9-55A563048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4F12D3-3488-42E9-8D90-EE265D8F0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7166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IdeaProjects/design/test1/doc/&#25968;&#25454;&#32467;&#26500;.xmind" TargetMode="External"/><Relationship Id="rId3" Type="http://schemas.openxmlformats.org/officeDocument/2006/relationships/image" Target="../media/image36.jpg"/><Relationship Id="rId7" Type="http://schemas.openxmlformats.org/officeDocument/2006/relationships/hyperlink" Target="../IdeaProjects/design/test1/doc/&#25968;&#25454;&#32467;&#26500;1.xmind" TargetMode="External"/><Relationship Id="rId2" Type="http://schemas.openxmlformats.org/officeDocument/2006/relationships/hyperlink" Target="file:///Users/hadesmercy/Desktop/note/&#39033;&#30446;/&#35838;&#31243;&#35774;&#35745;/&#35838;&#31243;&#35774;&#35745;&#26550;&#26500;.md" TargetMode="External"/><Relationship Id="rId1" Type="http://schemas.openxmlformats.org/officeDocument/2006/relationships/slideLayout" Target="../slideLayouts/slideLayout2.xml"/><Relationship Id="rId6" Type="http://schemas.openxmlformats.org/officeDocument/2006/relationships/hyperlink" Target="note/&#39033;&#30446;/&#35838;&#31243;&#35774;&#35745;/&#25991;&#20214;&#31649;&#29702;.md" TargetMode="External"/><Relationship Id="rId5" Type="http://schemas.openxmlformats.org/officeDocument/2006/relationships/hyperlink" Target="note/&#39033;&#30446;/&#35838;&#31243;&#35774;&#35745;/&#35838;&#31243;&#35774;&#35745;&#26550;&#26500;.md"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file:///Users/hadesmercy/Desktop/note/&#39033;&#30446;/&#35838;&#31243;&#35774;&#35745;/&#35838;&#31243;&#35774;&#35745;&#26550;&#26500;.md"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sv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sv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1C550B2-CBAF-4418-AED3-E07507CD928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4982" r="14708" b="10728"/>
          <a:stretch/>
        </p:blipFill>
        <p:spPr>
          <a:xfrm>
            <a:off x="1793132" y="1"/>
            <a:ext cx="10398868" cy="6857999"/>
          </a:xfrm>
          <a:prstGeom prst="rect">
            <a:avLst/>
          </a:prstGeom>
        </p:spPr>
      </p:pic>
      <p:sp>
        <p:nvSpPr>
          <p:cNvPr id="28" name="矩形 27">
            <a:extLst>
              <a:ext uri="{FF2B5EF4-FFF2-40B4-BE49-F238E27FC236}">
                <a16:creationId xmlns:a16="http://schemas.microsoft.com/office/drawing/2014/main" id="{D72E6063-0F6D-43DC-B8D7-FF28E842750F}"/>
              </a:ext>
            </a:extLst>
          </p:cNvPr>
          <p:cNvSpPr/>
          <p:nvPr/>
        </p:nvSpPr>
        <p:spPr>
          <a:xfrm>
            <a:off x="1" y="0"/>
            <a:ext cx="6524428"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a:extLst>
              <a:ext uri="{FF2B5EF4-FFF2-40B4-BE49-F238E27FC236}">
                <a16:creationId xmlns:a16="http://schemas.microsoft.com/office/drawing/2014/main" id="{961C03A4-C1C1-4F18-9E4C-B4D870228F76}"/>
              </a:ext>
            </a:extLst>
          </p:cNvPr>
          <p:cNvSpPr/>
          <p:nvPr/>
        </p:nvSpPr>
        <p:spPr>
          <a:xfrm>
            <a:off x="3829260" y="-1"/>
            <a:ext cx="5496125" cy="6857999"/>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a:extLst>
              <a:ext uri="{FF2B5EF4-FFF2-40B4-BE49-F238E27FC236}">
                <a16:creationId xmlns:a16="http://schemas.microsoft.com/office/drawing/2014/main" id="{3454BF2B-E59E-49F4-8828-1907899F4C50}"/>
              </a:ext>
            </a:extLst>
          </p:cNvPr>
          <p:cNvGrpSpPr/>
          <p:nvPr/>
        </p:nvGrpSpPr>
        <p:grpSpPr>
          <a:xfrm>
            <a:off x="6803126" y="2416685"/>
            <a:ext cx="2198451" cy="2198451"/>
            <a:chOff x="5437761" y="2329774"/>
            <a:chExt cx="2198451" cy="2198451"/>
          </a:xfrm>
        </p:grpSpPr>
        <p:sp>
          <p:nvSpPr>
            <p:cNvPr id="30" name="椭圆 29">
              <a:extLst>
                <a:ext uri="{FF2B5EF4-FFF2-40B4-BE49-F238E27FC236}">
                  <a16:creationId xmlns:a16="http://schemas.microsoft.com/office/drawing/2014/main" id="{F48F0AA8-3B39-4871-8B29-7596F7CFE6C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327F4311-72F9-42A8-B592-07195B0F5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a:extLst>
              <a:ext uri="{FF2B5EF4-FFF2-40B4-BE49-F238E27FC236}">
                <a16:creationId xmlns:a16="http://schemas.microsoft.com/office/drawing/2014/main" id="{E22516ED-7C0C-49FD-B3B8-BB2A2871AF07}"/>
              </a:ext>
            </a:extLst>
          </p:cNvPr>
          <p:cNvSpPr txBox="1"/>
          <p:nvPr/>
        </p:nvSpPr>
        <p:spPr>
          <a:xfrm>
            <a:off x="1431298" y="1733199"/>
            <a:ext cx="4441310" cy="2308324"/>
          </a:xfrm>
          <a:prstGeom prst="rect">
            <a:avLst/>
          </a:prstGeom>
          <a:noFill/>
        </p:spPr>
        <p:txBody>
          <a:bodyPr wrap="square" rtlCol="0">
            <a:spAutoFit/>
          </a:bodyPr>
          <a:lstStyle/>
          <a:p>
            <a:r>
              <a:rPr lang="zh-CN" altLang="en-US" sz="7200" dirty="0">
                <a:solidFill>
                  <a:schemeClr val="bg1"/>
                </a:solidFill>
                <a:latin typeface="方正舒体" panose="02010601030101010101" pitchFamily="2" charset="-122"/>
                <a:ea typeface="方正舒体" panose="02010601030101010101" pitchFamily="2" charset="-122"/>
              </a:rPr>
              <a:t>数据结构</a:t>
            </a:r>
            <a:endParaRPr lang="en-US" altLang="zh-CN" sz="7200" dirty="0">
              <a:solidFill>
                <a:schemeClr val="bg1"/>
              </a:solidFill>
              <a:latin typeface="方正舒体" panose="02010601030101010101" pitchFamily="2" charset="-122"/>
              <a:ea typeface="方正舒体" panose="02010601030101010101" pitchFamily="2" charset="-122"/>
            </a:endParaRPr>
          </a:p>
          <a:p>
            <a:r>
              <a:rPr lang="zh-CN" altLang="en-US" sz="7200" dirty="0">
                <a:solidFill>
                  <a:schemeClr val="bg1"/>
                </a:solidFill>
                <a:latin typeface="方正舒体" panose="02010601030101010101" pitchFamily="2" charset="-122"/>
                <a:ea typeface="方正舒体" panose="02010601030101010101" pitchFamily="2" charset="-122"/>
              </a:rPr>
              <a:t>课程设计</a:t>
            </a:r>
          </a:p>
        </p:txBody>
      </p:sp>
      <p:cxnSp>
        <p:nvCxnSpPr>
          <p:cNvPr id="35" name="直接连接符 34">
            <a:extLst>
              <a:ext uri="{FF2B5EF4-FFF2-40B4-BE49-F238E27FC236}">
                <a16:creationId xmlns:a16="http://schemas.microsoft.com/office/drawing/2014/main" id="{20E2ED30-AF4D-49AF-B4BB-3C1257DB27E2}"/>
              </a:ext>
            </a:extLst>
          </p:cNvPr>
          <p:cNvCxnSpPr>
            <a:cxnSpLocks/>
          </p:cNvCxnSpPr>
          <p:nvPr/>
        </p:nvCxnSpPr>
        <p:spPr>
          <a:xfrm flipV="1">
            <a:off x="1405255" y="2032445"/>
            <a:ext cx="0" cy="24951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4D02135-EF25-4744-A785-FE031FBCFF16}"/>
              </a:ext>
            </a:extLst>
          </p:cNvPr>
          <p:cNvSpPr txBox="1"/>
          <p:nvPr/>
        </p:nvSpPr>
        <p:spPr>
          <a:xfrm>
            <a:off x="1518845" y="3942814"/>
            <a:ext cx="2276281" cy="584775"/>
          </a:xfrm>
          <a:prstGeom prst="rect">
            <a:avLst/>
          </a:prstGeom>
          <a:noFill/>
        </p:spPr>
        <p:txBody>
          <a:bodyPr wrap="square" rtlCol="0">
            <a:spAutoFit/>
          </a:bodyPr>
          <a:lstStyle/>
          <a:p>
            <a:r>
              <a:rPr lang="zh-CN" altLang="en-US" sz="3200" dirty="0">
                <a:solidFill>
                  <a:schemeClr val="bg1"/>
                </a:solidFill>
                <a:latin typeface="方正舒体" panose="02010601030101010101" pitchFamily="2" charset="-122"/>
                <a:ea typeface="方正舒体" panose="02010601030101010101" pitchFamily="2" charset="-122"/>
              </a:rPr>
              <a:t>中期汇报</a:t>
            </a:r>
            <a:endParaRPr lang="zh-CN" altLang="en-US" sz="32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04055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hlinkClick r:id="rId2" tooltip="课程设计文档"/>
            <a:extLst>
              <a:ext uri="{FF2B5EF4-FFF2-40B4-BE49-F238E27FC236}">
                <a16:creationId xmlns:a16="http://schemas.microsoft.com/office/drawing/2014/main" id="{4643683B-4488-18E2-C01B-8208A2DD6FDD}"/>
              </a:ext>
            </a:extLst>
          </p:cNvPr>
          <p:cNvSpPr/>
          <p:nvPr/>
        </p:nvSpPr>
        <p:spPr>
          <a:xfrm>
            <a:off x="-1" y="131011"/>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hlinkClick r:id="rId2" tooltip="课程设计文档"/>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729205" y="950183"/>
            <a:ext cx="1950933" cy="584775"/>
          </a:xfrm>
          <a:prstGeom prst="rect">
            <a:avLst/>
          </a:prstGeom>
          <a:noFill/>
          <a:ln>
            <a:noFill/>
          </a:ln>
        </p:spPr>
        <p:txBody>
          <a:bodyPr wrap="square" rtlCol="0">
            <a:spAutoFit/>
          </a:bodyPr>
          <a:lstStyle/>
          <a:p>
            <a:pPr algn="ctr"/>
            <a:r>
              <a:rPr lang="zh-CN" altLang="en-US" sz="3200" b="1" dirty="0">
                <a:solidFill>
                  <a:srgbClr val="003399"/>
                </a:solidFill>
                <a:latin typeface="黑体" panose="02010609060101010101" pitchFamily="49" charset="-122"/>
                <a:ea typeface="黑体" panose="02010609060101010101" pitchFamily="49" charset="-122"/>
              </a:rPr>
              <a:t>已有文档</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开发文档</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3BAE89BC-E57D-13B1-71B0-316B056BA56A}"/>
              </a:ext>
            </a:extLst>
          </p:cNvPr>
          <p:cNvSpPr txBox="1"/>
          <p:nvPr/>
        </p:nvSpPr>
        <p:spPr>
          <a:xfrm>
            <a:off x="947464" y="2128191"/>
            <a:ext cx="4328160"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5"/>
              </a:rPr>
              <a:t>功能分析</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hlinkClick r:id="rId6"/>
              </a:rPr>
              <a:t>功能设计</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hlinkClick r:id="rId7"/>
              </a:rPr>
              <a:t>模块思维导图</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hlinkClick r:id="rId8"/>
              </a:rPr>
              <a:t>数据结思维导图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299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a:extLst>
              <a:ext uri="{FF2B5EF4-FFF2-40B4-BE49-F238E27FC236}">
                <a16:creationId xmlns:a16="http://schemas.microsoft.com/office/drawing/2014/main" id="{AFACEE48-9C33-49DE-A9C6-126F1FCE4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55" y="3102948"/>
            <a:ext cx="3508800" cy="350880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248355"/>
            <a:ext cx="7321805" cy="1697602"/>
            <a:chOff x="2424136" y="1811320"/>
            <a:chExt cx="331741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3</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编码实现</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144505E-7307-4E66-A26C-926C449E2650}"/>
              </a:ext>
            </a:extLst>
          </p:cNvPr>
          <p:cNvSpPr txBox="1"/>
          <p:nvPr/>
        </p:nvSpPr>
        <p:spPr>
          <a:xfrm>
            <a:off x="983079" y="4169298"/>
            <a:ext cx="4087569" cy="646331"/>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根据已有的开发文档，小组成员分工实现完成各个模块的代码编写。</a:t>
            </a:r>
          </a:p>
        </p:txBody>
      </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502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hlinkClick r:id="rId2" tooltip="课程设计文档"/>
            <a:extLst>
              <a:ext uri="{FF2B5EF4-FFF2-40B4-BE49-F238E27FC236}">
                <a16:creationId xmlns:a16="http://schemas.microsoft.com/office/drawing/2014/main" id="{4643683B-4488-18E2-C01B-8208A2DD6FDD}"/>
              </a:ext>
            </a:extLst>
          </p:cNvPr>
          <p:cNvSpPr/>
          <p:nvPr/>
        </p:nvSpPr>
        <p:spPr>
          <a:xfrm>
            <a:off x="-1" y="131011"/>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3">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hlinkClick r:id="rId2" tooltip="课程设计文档"/>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729205" y="950183"/>
            <a:ext cx="3632588" cy="584775"/>
          </a:xfrm>
          <a:prstGeom prst="rect">
            <a:avLst/>
          </a:prstGeom>
          <a:noFill/>
          <a:ln>
            <a:noFill/>
          </a:ln>
        </p:spPr>
        <p:txBody>
          <a:bodyPr wrap="square" rtlCol="0">
            <a:spAutoFit/>
          </a:bodyPr>
          <a:lstStyle/>
          <a:p>
            <a:pPr algn="ctr"/>
            <a:r>
              <a:rPr lang="zh-CN" altLang="en-US" sz="3200" b="1" dirty="0">
                <a:solidFill>
                  <a:srgbClr val="003399"/>
                </a:solidFill>
                <a:latin typeface="黑体" panose="02010609060101010101" pitchFamily="49" charset="-122"/>
                <a:ea typeface="黑体" panose="02010609060101010101" pitchFamily="49" charset="-122"/>
              </a:rPr>
              <a:t>数据结构定义部分</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编码实现</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384F33D8-AFA2-FB6E-5306-5228189F33F0}"/>
              </a:ext>
            </a:extLst>
          </p:cNvPr>
          <p:cNvPicPr>
            <a:picLocks noChangeAspect="1"/>
          </p:cNvPicPr>
          <p:nvPr/>
        </p:nvPicPr>
        <p:blipFill>
          <a:blip r:embed="rId5"/>
          <a:stretch>
            <a:fillRect/>
          </a:stretch>
        </p:blipFill>
        <p:spPr>
          <a:xfrm>
            <a:off x="947464" y="1816100"/>
            <a:ext cx="4495800" cy="5041900"/>
          </a:xfrm>
          <a:prstGeom prst="rect">
            <a:avLst/>
          </a:prstGeom>
        </p:spPr>
      </p:pic>
      <p:sp>
        <p:nvSpPr>
          <p:cNvPr id="20" name="文本框 19">
            <a:extLst>
              <a:ext uri="{FF2B5EF4-FFF2-40B4-BE49-F238E27FC236}">
                <a16:creationId xmlns:a16="http://schemas.microsoft.com/office/drawing/2014/main" id="{AE387C81-A9C3-D8E5-5E6A-04F46A383A5B}"/>
              </a:ext>
            </a:extLst>
          </p:cNvPr>
          <p:cNvSpPr txBox="1"/>
          <p:nvPr/>
        </p:nvSpPr>
        <p:spPr>
          <a:xfrm>
            <a:off x="6390728" y="2164823"/>
            <a:ext cx="4328160"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按照开发文档设计，实现了部分数据结构并且在编写过程中，先利用</a:t>
            </a: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内置的数据结构进行编写，等编码工作全部完成之后，会重写所用到的基本数据结构。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在完成后的优化工作中，会结合功能的具体实现，对现有版本的数据结构与相关算法进行优化。</a:t>
            </a:r>
          </a:p>
        </p:txBody>
      </p:sp>
    </p:spTree>
    <p:extLst>
      <p:ext uri="{BB962C8B-B14F-4D97-AF65-F5344CB8AC3E}">
        <p14:creationId xmlns:p14="http://schemas.microsoft.com/office/powerpoint/2010/main" val="322786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3289F5E-4FE9-4EEC-9E2F-2B9374A637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27183" b="12781"/>
          <a:stretch/>
        </p:blipFill>
        <p:spPr>
          <a:xfrm>
            <a:off x="0" y="0"/>
            <a:ext cx="12192000" cy="4884516"/>
          </a:xfrm>
          <a:prstGeom prst="rect">
            <a:avLst/>
          </a:prstGeom>
        </p:spPr>
      </p:pic>
      <p:sp>
        <p:nvSpPr>
          <p:cNvPr id="6" name="矩形 5">
            <a:extLst>
              <a:ext uri="{FF2B5EF4-FFF2-40B4-BE49-F238E27FC236}">
                <a16:creationId xmlns:a16="http://schemas.microsoft.com/office/drawing/2014/main" id="{A5AB210F-E3F9-462A-92F2-0D41CD009B96}"/>
              </a:ext>
            </a:extLst>
          </p:cNvPr>
          <p:cNvSpPr/>
          <p:nvPr/>
        </p:nvSpPr>
        <p:spPr>
          <a:xfrm>
            <a:off x="0" y="2245489"/>
            <a:ext cx="12192000" cy="4612511"/>
          </a:xfrm>
          <a:prstGeom prst="rect">
            <a:avLst/>
          </a:prstGeom>
          <a:gradFill>
            <a:gsLst>
              <a:gs pos="36000">
                <a:srgbClr val="003399"/>
              </a:gs>
              <a:gs pos="0">
                <a:srgbClr val="00339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23CB17A-4BF6-4E6D-AA47-0EC37A36A905}"/>
              </a:ext>
            </a:extLst>
          </p:cNvPr>
          <p:cNvSpPr txBox="1"/>
          <p:nvPr/>
        </p:nvSpPr>
        <p:spPr>
          <a:xfrm>
            <a:off x="5080337" y="3591591"/>
            <a:ext cx="2031325" cy="1200329"/>
          </a:xfrm>
          <a:prstGeom prst="rect">
            <a:avLst/>
          </a:prstGeom>
          <a:noFill/>
        </p:spPr>
        <p:txBody>
          <a:bodyPr wrap="none" rtlCol="0">
            <a:spAutoFit/>
          </a:bodyPr>
          <a:lstStyle/>
          <a:p>
            <a:pPr algn="ctr"/>
            <a:r>
              <a:rPr lang="zh-CN" altLang="en-US" sz="7200" dirty="0">
                <a:solidFill>
                  <a:schemeClr val="bg1"/>
                </a:solidFill>
                <a:latin typeface="黑体" panose="02010609060101010101" pitchFamily="49" charset="-122"/>
                <a:ea typeface="黑体" panose="02010609060101010101" pitchFamily="49" charset="-122"/>
              </a:rPr>
              <a:t>谢谢</a:t>
            </a:r>
          </a:p>
        </p:txBody>
      </p:sp>
      <p:grpSp>
        <p:nvGrpSpPr>
          <p:cNvPr id="20" name="组合 19">
            <a:extLst>
              <a:ext uri="{FF2B5EF4-FFF2-40B4-BE49-F238E27FC236}">
                <a16:creationId xmlns:a16="http://schemas.microsoft.com/office/drawing/2014/main" id="{B627AB81-F1E3-463B-AEB9-E400CA290B4C}"/>
              </a:ext>
            </a:extLst>
          </p:cNvPr>
          <p:cNvGrpSpPr/>
          <p:nvPr/>
        </p:nvGrpSpPr>
        <p:grpSpPr>
          <a:xfrm rot="10800000">
            <a:off x="3002184" y="3477018"/>
            <a:ext cx="1180618" cy="791591"/>
            <a:chOff x="2053060" y="2660558"/>
            <a:chExt cx="1180618" cy="791591"/>
          </a:xfrm>
        </p:grpSpPr>
        <p:cxnSp>
          <p:nvCxnSpPr>
            <p:cNvPr id="18" name="直接连接符 17">
              <a:extLst>
                <a:ext uri="{FF2B5EF4-FFF2-40B4-BE49-F238E27FC236}">
                  <a16:creationId xmlns:a16="http://schemas.microsoft.com/office/drawing/2014/main" id="{E15CFA18-8B19-44B1-9D25-89E7911EBF6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55C66F-165E-42F6-A247-129D60CBAB6B}"/>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77FF917-6DD9-442C-8D83-EEE0EF01D4A1}"/>
              </a:ext>
            </a:extLst>
          </p:cNvPr>
          <p:cNvGrpSpPr/>
          <p:nvPr/>
        </p:nvGrpSpPr>
        <p:grpSpPr>
          <a:xfrm>
            <a:off x="7986048" y="4092925"/>
            <a:ext cx="1180618" cy="791591"/>
            <a:chOff x="2053060" y="2660558"/>
            <a:chExt cx="1180618" cy="791591"/>
          </a:xfrm>
        </p:grpSpPr>
        <p:cxnSp>
          <p:nvCxnSpPr>
            <p:cNvPr id="22" name="直接连接符 21">
              <a:extLst>
                <a:ext uri="{FF2B5EF4-FFF2-40B4-BE49-F238E27FC236}">
                  <a16:creationId xmlns:a16="http://schemas.microsoft.com/office/drawing/2014/main" id="{62519773-4F5C-460E-B86D-674BA183F75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ED4FDE-793E-4DE2-BBC5-AC413BA28628}"/>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48A32477-4101-4767-A3B8-855FB2352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extLst>
      <p:ext uri="{BB962C8B-B14F-4D97-AF65-F5344CB8AC3E}">
        <p14:creationId xmlns:p14="http://schemas.microsoft.com/office/powerpoint/2010/main" val="169296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45EF9803-7D4E-4B8E-9D03-C5B35456ED6F}"/>
              </a:ext>
            </a:extLst>
          </p:cNvPr>
          <p:cNvPicPr>
            <a:picLocks noChangeAspect="1"/>
          </p:cNvPicPr>
          <p:nvPr/>
        </p:nvPicPr>
        <p:blipFill rotWithShape="1">
          <a:blip r:embed="rId2">
            <a:extLst>
              <a:ext uri="{28A0092B-C50C-407E-A947-70E740481C1C}">
                <a14:useLocalDpi xmlns:a14="http://schemas.microsoft.com/office/drawing/2010/main" val="0"/>
              </a:ext>
            </a:extLst>
          </a:blip>
          <a:srcRect b="15709"/>
          <a:stretch/>
        </p:blipFill>
        <p:spPr>
          <a:xfrm>
            <a:off x="-1" y="-8319"/>
            <a:ext cx="12191999" cy="6858001"/>
          </a:xfrm>
          <a:prstGeom prst="rect">
            <a:avLst/>
          </a:prstGeom>
        </p:spPr>
      </p:pic>
      <p:sp>
        <p:nvSpPr>
          <p:cNvPr id="34" name="矩形 33">
            <a:extLst>
              <a:ext uri="{FF2B5EF4-FFF2-40B4-BE49-F238E27FC236}">
                <a16:creationId xmlns:a16="http://schemas.microsoft.com/office/drawing/2014/main" id="{E6ADC7C1-F239-4CD8-A5D7-A56043225F91}"/>
              </a:ext>
            </a:extLst>
          </p:cNvPr>
          <p:cNvSpPr/>
          <p:nvPr/>
        </p:nvSpPr>
        <p:spPr>
          <a:xfrm>
            <a:off x="-1"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graphicFrame>
        <p:nvGraphicFramePr>
          <p:cNvPr id="12" name="图表 11">
            <a:extLst>
              <a:ext uri="{FF2B5EF4-FFF2-40B4-BE49-F238E27FC236}">
                <a16:creationId xmlns:a16="http://schemas.microsoft.com/office/drawing/2014/main" id="{FBD3A1C5-6327-4E43-AAAA-F63079B72779}"/>
              </a:ext>
            </a:extLst>
          </p:cNvPr>
          <p:cNvGraphicFramePr/>
          <p:nvPr>
            <p:extLst>
              <p:ext uri="{D42A27DB-BD31-4B8C-83A1-F6EECF244321}">
                <p14:modId xmlns:p14="http://schemas.microsoft.com/office/powerpoint/2010/main" val="3561259055"/>
              </p:ext>
            </p:extLst>
          </p:nvPr>
        </p:nvGraphicFramePr>
        <p:xfrm>
          <a:off x="2270625" y="729759"/>
          <a:ext cx="7754423" cy="5169616"/>
        </p:xfrm>
        <a:graphic>
          <a:graphicData uri="http://schemas.openxmlformats.org/drawingml/2006/chart">
            <c:chart xmlns:c="http://schemas.openxmlformats.org/drawingml/2006/chart" xmlns:r="http://schemas.openxmlformats.org/officeDocument/2006/relationships" r:id="rId4"/>
          </a:graphicData>
        </a:graphic>
      </p:graphicFrame>
      <p:sp>
        <p:nvSpPr>
          <p:cNvPr id="13" name="椭圆 12">
            <a:extLst>
              <a:ext uri="{FF2B5EF4-FFF2-40B4-BE49-F238E27FC236}">
                <a16:creationId xmlns:a16="http://schemas.microsoft.com/office/drawing/2014/main" id="{A0825ABE-22E5-49E5-957F-49334AEB1348}"/>
              </a:ext>
            </a:extLst>
          </p:cNvPr>
          <p:cNvSpPr/>
          <p:nvPr/>
        </p:nvSpPr>
        <p:spPr>
          <a:xfrm>
            <a:off x="4747549" y="1930077"/>
            <a:ext cx="2696901" cy="2696901"/>
          </a:xfrm>
          <a:prstGeom prst="ellipse">
            <a:avLst/>
          </a:prstGeom>
          <a:solidFill>
            <a:srgbClr val="003399"/>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bg1"/>
              </a:solidFill>
              <a:latin typeface="黑体" panose="02010609060101010101" pitchFamily="49" charset="-122"/>
              <a:ea typeface="黑体" panose="02010609060101010101" pitchFamily="49" charset="-122"/>
            </a:endParaRPr>
          </a:p>
          <a:p>
            <a:pPr algn="ctr"/>
            <a:r>
              <a:rPr lang="zh-CN" altLang="en-US" sz="1600" dirty="0">
                <a:solidFill>
                  <a:schemeClr val="bg1"/>
                </a:solidFill>
                <a:latin typeface="黑体" panose="02010609060101010101" pitchFamily="49" charset="-122"/>
                <a:ea typeface="黑体" panose="02010609060101010101" pitchFamily="49" charset="-122"/>
              </a:rPr>
              <a:t>系统功能划分</a:t>
            </a:r>
          </a:p>
        </p:txBody>
      </p:sp>
      <p:sp>
        <p:nvSpPr>
          <p:cNvPr id="15" name="箭头: 五边形 14">
            <a:extLst>
              <a:ext uri="{FF2B5EF4-FFF2-40B4-BE49-F238E27FC236}">
                <a16:creationId xmlns:a16="http://schemas.microsoft.com/office/drawing/2014/main" id="{14FF94D6-3343-4D08-AF56-5FBB5BDD6617}"/>
              </a:ext>
            </a:extLst>
          </p:cNvPr>
          <p:cNvSpPr/>
          <p:nvPr/>
        </p:nvSpPr>
        <p:spPr>
          <a:xfrm>
            <a:off x="320172" y="3938284"/>
            <a:ext cx="3711464" cy="2052470"/>
          </a:xfrm>
          <a:prstGeom prst="homePlate">
            <a:avLst/>
          </a:prstGeom>
          <a:noFill/>
          <a:ln w="38100">
            <a:solidFill>
              <a:srgbClr val="E69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查询自己所选择的课程的相关资料，包括老师上传的文件，课程资料，完成作业等内容</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6" name="箭头: 五边形 15">
            <a:extLst>
              <a:ext uri="{FF2B5EF4-FFF2-40B4-BE49-F238E27FC236}">
                <a16:creationId xmlns:a16="http://schemas.microsoft.com/office/drawing/2014/main" id="{4670CFEF-13E1-48A7-9EFF-0C873A03D2FF}"/>
              </a:ext>
            </a:extLst>
          </p:cNvPr>
          <p:cNvSpPr/>
          <p:nvPr/>
        </p:nvSpPr>
        <p:spPr>
          <a:xfrm flipH="1">
            <a:off x="8574267" y="1304441"/>
            <a:ext cx="3171464" cy="2416213"/>
          </a:xfrm>
          <a:prstGeom prst="homePlate">
            <a:avLst>
              <a:gd name="adj" fmla="val 37058"/>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给用户提供校园内的导航，支持手动输入地点以及根据上课</a:t>
            </a:r>
            <a:r>
              <a:rPr lang="en-US" altLang="zh-CN" sz="1600" dirty="0">
                <a:solidFill>
                  <a:schemeClr val="tx1"/>
                </a:solidFill>
                <a:latin typeface="黑体" panose="02010609060101010101" pitchFamily="49" charset="-122"/>
                <a:ea typeface="黑体" panose="02010609060101010101" pitchFamily="49" charset="-122"/>
              </a:rPr>
              <a:t>/</a:t>
            </a:r>
            <a:r>
              <a:rPr lang="zh-CN" altLang="en-US" sz="1600" dirty="0">
                <a:solidFill>
                  <a:schemeClr val="tx1"/>
                </a:solidFill>
                <a:latin typeface="黑体" panose="02010609060101010101" pitchFamily="49" charset="-122"/>
                <a:ea typeface="黑体" panose="02010609060101010101" pitchFamily="49" charset="-122"/>
              </a:rPr>
              <a:t>考试地点进行导航</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17" name="箭头: 五边形 16">
            <a:extLst>
              <a:ext uri="{FF2B5EF4-FFF2-40B4-BE49-F238E27FC236}">
                <a16:creationId xmlns:a16="http://schemas.microsoft.com/office/drawing/2014/main" id="{7E675B8E-2B0D-4371-B9AF-89D504A0F0C2}"/>
              </a:ext>
            </a:extLst>
          </p:cNvPr>
          <p:cNvSpPr/>
          <p:nvPr/>
        </p:nvSpPr>
        <p:spPr>
          <a:xfrm>
            <a:off x="320172" y="990260"/>
            <a:ext cx="3603646" cy="2052470"/>
          </a:xfrm>
          <a:prstGeom prst="homePlat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用来接收来自系统和他人的通知，管理自己设置的闹钟，查看自己的待办任务</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8" name="箭头: 五边形 17">
            <a:extLst>
              <a:ext uri="{FF2B5EF4-FFF2-40B4-BE49-F238E27FC236}">
                <a16:creationId xmlns:a16="http://schemas.microsoft.com/office/drawing/2014/main" id="{2C62FFF8-2C1F-4F03-839A-D1A9B01137BD}"/>
              </a:ext>
            </a:extLst>
          </p:cNvPr>
          <p:cNvSpPr/>
          <p:nvPr/>
        </p:nvSpPr>
        <p:spPr>
          <a:xfrm flipH="1">
            <a:off x="8038004" y="4054226"/>
            <a:ext cx="3707727" cy="2416213"/>
          </a:xfrm>
          <a:prstGeom prst="homePlate">
            <a:avLst>
              <a:gd name="adj" fmla="val 37058"/>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支持多个用户根据自己的学号登录系统。用户分为管理员用户和普通用户</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0" name="文本框 19">
            <a:extLst>
              <a:ext uri="{FF2B5EF4-FFF2-40B4-BE49-F238E27FC236}">
                <a16:creationId xmlns:a16="http://schemas.microsoft.com/office/drawing/2014/main" id="{88AA15F5-E1E3-4432-ACF4-6707CC1E2EF8}"/>
              </a:ext>
            </a:extLst>
          </p:cNvPr>
          <p:cNvSpPr txBox="1"/>
          <p:nvPr/>
        </p:nvSpPr>
        <p:spPr>
          <a:xfrm>
            <a:off x="9691455" y="1306991"/>
            <a:ext cx="1656754" cy="523220"/>
          </a:xfrm>
          <a:prstGeom prst="rect">
            <a:avLst/>
          </a:prstGeom>
          <a:noFill/>
        </p:spPr>
        <p:txBody>
          <a:bodyPr wrap="square" rtlCol="0">
            <a:spAutoFit/>
          </a:bodyPr>
          <a:lstStyle/>
          <a:p>
            <a:pPr algn="ctr"/>
            <a:r>
              <a:rPr lang="zh-CN" altLang="en-US" sz="2800" b="1" dirty="0">
                <a:solidFill>
                  <a:schemeClr val="bg2">
                    <a:lumMod val="75000"/>
                  </a:schemeClr>
                </a:solidFill>
                <a:latin typeface="黑体" panose="02010609060101010101" pitchFamily="49" charset="-122"/>
                <a:ea typeface="黑体" panose="02010609060101010101" pitchFamily="49" charset="-122"/>
              </a:rPr>
              <a:t>导航地图</a:t>
            </a:r>
          </a:p>
        </p:txBody>
      </p:sp>
      <p:sp>
        <p:nvSpPr>
          <p:cNvPr id="21" name="文本框 20">
            <a:extLst>
              <a:ext uri="{FF2B5EF4-FFF2-40B4-BE49-F238E27FC236}">
                <a16:creationId xmlns:a16="http://schemas.microsoft.com/office/drawing/2014/main" id="{36BADCD2-1FBA-43F1-9CFA-C38833285BF0}"/>
              </a:ext>
            </a:extLst>
          </p:cNvPr>
          <p:cNvSpPr txBox="1"/>
          <p:nvPr/>
        </p:nvSpPr>
        <p:spPr>
          <a:xfrm>
            <a:off x="785689" y="1003161"/>
            <a:ext cx="1714856" cy="523220"/>
          </a:xfrm>
          <a:prstGeom prst="rect">
            <a:avLst/>
          </a:prstGeom>
          <a:noFill/>
        </p:spPr>
        <p:txBody>
          <a:bodyPr wrap="square" rtlCol="0">
            <a:spAutoFit/>
          </a:bodyPr>
          <a:lstStyle/>
          <a:p>
            <a:pPr algn="ctr"/>
            <a:r>
              <a:rPr lang="zh-CN" altLang="en-US" sz="2800" b="1" dirty="0">
                <a:solidFill>
                  <a:srgbClr val="C00000"/>
                </a:solidFill>
                <a:latin typeface="黑体" panose="02010609060101010101" pitchFamily="49" charset="-122"/>
                <a:ea typeface="黑体" panose="02010609060101010101" pitchFamily="49" charset="-122"/>
              </a:rPr>
              <a:t>用户信息</a:t>
            </a:r>
          </a:p>
        </p:txBody>
      </p:sp>
      <p:sp>
        <p:nvSpPr>
          <p:cNvPr id="22" name="文本框 21">
            <a:extLst>
              <a:ext uri="{FF2B5EF4-FFF2-40B4-BE49-F238E27FC236}">
                <a16:creationId xmlns:a16="http://schemas.microsoft.com/office/drawing/2014/main" id="{CAD6B0A2-8A51-4B48-9656-3BF0C771E02E}"/>
              </a:ext>
            </a:extLst>
          </p:cNvPr>
          <p:cNvSpPr txBox="1"/>
          <p:nvPr/>
        </p:nvSpPr>
        <p:spPr>
          <a:xfrm>
            <a:off x="785689" y="3940834"/>
            <a:ext cx="1714856" cy="523220"/>
          </a:xfrm>
          <a:prstGeom prst="rect">
            <a:avLst/>
          </a:prstGeom>
          <a:noFill/>
        </p:spPr>
        <p:txBody>
          <a:bodyPr wrap="square" rtlCol="0">
            <a:spAutoFit/>
          </a:bodyPr>
          <a:lstStyle/>
          <a:p>
            <a:pPr algn="ctr"/>
            <a:r>
              <a:rPr lang="zh-CN" altLang="en-US" sz="2800" b="1" dirty="0">
                <a:solidFill>
                  <a:srgbClr val="E69600"/>
                </a:solidFill>
                <a:latin typeface="黑体" panose="02010609060101010101" pitchFamily="49" charset="-122"/>
                <a:ea typeface="黑体" panose="02010609060101010101" pitchFamily="49" charset="-122"/>
              </a:rPr>
              <a:t>课程管理</a:t>
            </a:r>
          </a:p>
        </p:txBody>
      </p:sp>
      <p:sp>
        <p:nvSpPr>
          <p:cNvPr id="23" name="文本框 22">
            <a:extLst>
              <a:ext uri="{FF2B5EF4-FFF2-40B4-BE49-F238E27FC236}">
                <a16:creationId xmlns:a16="http://schemas.microsoft.com/office/drawing/2014/main" id="{2BBF59D8-06CA-48AB-AF3A-D9B9CED5D975}"/>
              </a:ext>
            </a:extLst>
          </p:cNvPr>
          <p:cNvSpPr txBox="1"/>
          <p:nvPr/>
        </p:nvSpPr>
        <p:spPr>
          <a:xfrm>
            <a:off x="9658593" y="4103758"/>
            <a:ext cx="1656754" cy="523220"/>
          </a:xfrm>
          <a:prstGeom prst="rect">
            <a:avLst/>
          </a:prstGeom>
          <a:noFill/>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用户管理</a:t>
            </a:r>
          </a:p>
        </p:txBody>
      </p:sp>
      <p:sp>
        <p:nvSpPr>
          <p:cNvPr id="19" name="文本框 18">
            <a:extLst>
              <a:ext uri="{FF2B5EF4-FFF2-40B4-BE49-F238E27FC236}">
                <a16:creationId xmlns:a16="http://schemas.microsoft.com/office/drawing/2014/main" id="{B5D0F01B-D260-4E5A-BE92-BF6C7FAC3CD0}"/>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功能模块</a:t>
            </a:r>
          </a:p>
        </p:txBody>
      </p:sp>
      <p:grpSp>
        <p:nvGrpSpPr>
          <p:cNvPr id="24" name="组合 23">
            <a:extLst>
              <a:ext uri="{FF2B5EF4-FFF2-40B4-BE49-F238E27FC236}">
                <a16:creationId xmlns:a16="http://schemas.microsoft.com/office/drawing/2014/main" id="{4BD5F7D1-6DD6-45E7-BA0F-661D74AD0279}"/>
              </a:ext>
            </a:extLst>
          </p:cNvPr>
          <p:cNvGrpSpPr/>
          <p:nvPr/>
        </p:nvGrpSpPr>
        <p:grpSpPr>
          <a:xfrm>
            <a:off x="320172" y="274706"/>
            <a:ext cx="540000" cy="540000"/>
            <a:chOff x="328496" y="364706"/>
            <a:chExt cx="540000" cy="540000"/>
          </a:xfrm>
        </p:grpSpPr>
        <p:sp>
          <p:nvSpPr>
            <p:cNvPr id="25" name="矩形 24">
              <a:extLst>
                <a:ext uri="{FF2B5EF4-FFF2-40B4-BE49-F238E27FC236}">
                  <a16:creationId xmlns:a16="http://schemas.microsoft.com/office/drawing/2014/main" id="{7D7A0EEC-7F99-4BD7-A1E7-6EE5349194CF}"/>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CEB569C-4521-430B-B637-F6407112BAC1}"/>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形 9" descr="带齿轮的头部">
            <a:extLst>
              <a:ext uri="{FF2B5EF4-FFF2-40B4-BE49-F238E27FC236}">
                <a16:creationId xmlns:a16="http://schemas.microsoft.com/office/drawing/2014/main" id="{7572E517-2D0B-4C60-91BE-8773849997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2950" y="2016495"/>
            <a:ext cx="1569772" cy="1569772"/>
          </a:xfrm>
          <a:prstGeom prst="rect">
            <a:avLst/>
          </a:prstGeom>
        </p:spPr>
      </p:pic>
    </p:spTree>
    <p:extLst>
      <p:ext uri="{BB962C8B-B14F-4D97-AF65-F5344CB8AC3E}">
        <p14:creationId xmlns:p14="http://schemas.microsoft.com/office/powerpoint/2010/main" val="101375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B027AF33-3965-43A3-A0B0-1F577844ADEC}"/>
              </a:ext>
            </a:extLst>
          </p:cNvPr>
          <p:cNvPicPr>
            <a:picLocks noChangeAspect="1"/>
          </p:cNvPicPr>
          <p:nvPr/>
        </p:nvPicPr>
        <p:blipFill rotWithShape="1">
          <a:blip r:embed="rId2">
            <a:extLst>
              <a:ext uri="{28A0092B-C50C-407E-A947-70E740481C1C}">
                <a14:useLocalDpi xmlns:a14="http://schemas.microsoft.com/office/drawing/2010/main" val="0"/>
              </a:ext>
            </a:extLst>
          </a:blip>
          <a:srcRect b="15710"/>
          <a:stretch/>
        </p:blipFill>
        <p:spPr>
          <a:xfrm>
            <a:off x="0" y="0"/>
            <a:ext cx="12192000" cy="6858000"/>
          </a:xfrm>
          <a:prstGeom prst="rect">
            <a:avLst/>
          </a:prstGeom>
        </p:spPr>
      </p:pic>
      <p:sp>
        <p:nvSpPr>
          <p:cNvPr id="42" name="矩形 41">
            <a:extLst>
              <a:ext uri="{FF2B5EF4-FFF2-40B4-BE49-F238E27FC236}">
                <a16:creationId xmlns:a16="http://schemas.microsoft.com/office/drawing/2014/main" id="{3322F7A7-B0A5-41E7-9C9F-28126F0273E6}"/>
              </a:ext>
            </a:extLst>
          </p:cNvPr>
          <p:cNvSpPr/>
          <p:nvPr/>
        </p:nvSpPr>
        <p:spPr>
          <a:xfrm>
            <a:off x="-1" y="274706"/>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B0C47CF1-279C-4266-82A5-67F5B7C4568F}"/>
              </a:ext>
            </a:extLst>
          </p:cNvPr>
          <p:cNvCxnSpPr/>
          <p:nvPr/>
        </p:nvCxnSpPr>
        <p:spPr>
          <a:xfrm>
            <a:off x="6096000" y="5937814"/>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05189E4-B5E1-48D8-89E5-B19137E1E684}"/>
              </a:ext>
            </a:extLst>
          </p:cNvPr>
          <p:cNvCxnSpPr/>
          <p:nvPr/>
        </p:nvCxnSpPr>
        <p:spPr>
          <a:xfrm>
            <a:off x="1064871" y="1551008"/>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项目进展</a:t>
            </a: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1" name="直接连接符 10">
            <a:extLst>
              <a:ext uri="{FF2B5EF4-FFF2-40B4-BE49-F238E27FC236}">
                <a16:creationId xmlns:a16="http://schemas.microsoft.com/office/drawing/2014/main" id="{89E20109-B08A-41FD-859F-2C47BF9B8D80}"/>
              </a:ext>
            </a:extLst>
          </p:cNvPr>
          <p:cNvCxnSpPr/>
          <p:nvPr/>
        </p:nvCxnSpPr>
        <p:spPr>
          <a:xfrm>
            <a:off x="320172" y="3796496"/>
            <a:ext cx="11655736" cy="0"/>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7529D92A-1711-48ED-BB8F-908277EFC90F}"/>
              </a:ext>
            </a:extLst>
          </p:cNvPr>
          <p:cNvSpPr/>
          <p:nvPr/>
        </p:nvSpPr>
        <p:spPr>
          <a:xfrm>
            <a:off x="1464017" y="3372471"/>
            <a:ext cx="848049" cy="848049"/>
          </a:xfrm>
          <a:prstGeom prst="ellipse">
            <a:avLst/>
          </a:prstGeom>
          <a:solidFill>
            <a:srgbClr val="0033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对话气泡: 圆角矩形 25">
            <a:extLst>
              <a:ext uri="{FF2B5EF4-FFF2-40B4-BE49-F238E27FC236}">
                <a16:creationId xmlns:a16="http://schemas.microsoft.com/office/drawing/2014/main" id="{BD227481-2250-4E5A-852E-AFC560127D64}"/>
              </a:ext>
            </a:extLst>
          </p:cNvPr>
          <p:cNvSpPr/>
          <p:nvPr/>
        </p:nvSpPr>
        <p:spPr>
          <a:xfrm>
            <a:off x="1342663" y="864618"/>
            <a:ext cx="1817226" cy="2095018"/>
          </a:xfrm>
          <a:prstGeom prst="wedgeRoundRectCallout">
            <a:avLst>
              <a:gd name="adj1" fmla="val -19836"/>
              <a:gd name="adj2" fmla="val 6738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理解课程设计要求，分析需求，规划软件功能模块。</a:t>
            </a:r>
          </a:p>
        </p:txBody>
      </p:sp>
      <p:sp>
        <p:nvSpPr>
          <p:cNvPr id="28" name="对话气泡: 圆角矩形 27">
            <a:extLst>
              <a:ext uri="{FF2B5EF4-FFF2-40B4-BE49-F238E27FC236}">
                <a16:creationId xmlns:a16="http://schemas.microsoft.com/office/drawing/2014/main" id="{384D8627-4E4A-4015-AC35-3F9481409BAA}"/>
              </a:ext>
            </a:extLst>
          </p:cNvPr>
          <p:cNvSpPr/>
          <p:nvPr/>
        </p:nvSpPr>
        <p:spPr>
          <a:xfrm>
            <a:off x="6578766" y="760086"/>
            <a:ext cx="1817226" cy="2095018"/>
          </a:xfrm>
          <a:prstGeom prst="wedgeRoundRectCallout">
            <a:avLst>
              <a:gd name="adj1" fmla="val -17648"/>
              <a:gd name="adj2" fmla="val 70235"/>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学习相关技术栈，进行具体代码的编写</a:t>
            </a:r>
            <a:endParaRPr lang="zh-CN" altLang="en-US" sz="1400" dirty="0">
              <a:solidFill>
                <a:srgbClr val="003399"/>
              </a:solidFill>
            </a:endParaRPr>
          </a:p>
        </p:txBody>
      </p:sp>
      <p:sp>
        <p:nvSpPr>
          <p:cNvPr id="33" name="对话气泡: 圆角矩形 32">
            <a:extLst>
              <a:ext uri="{FF2B5EF4-FFF2-40B4-BE49-F238E27FC236}">
                <a16:creationId xmlns:a16="http://schemas.microsoft.com/office/drawing/2014/main" id="{83C3C77D-C9BB-4317-A978-317F09502C6B}"/>
              </a:ext>
            </a:extLst>
          </p:cNvPr>
          <p:cNvSpPr/>
          <p:nvPr/>
        </p:nvSpPr>
        <p:spPr>
          <a:xfrm>
            <a:off x="4345982" y="4573649"/>
            <a:ext cx="1817226" cy="2095018"/>
          </a:xfrm>
          <a:prstGeom prst="wedgeRoundRectCallout">
            <a:avLst>
              <a:gd name="adj1" fmla="val -22107"/>
              <a:gd name="adj2" fmla="val -66782"/>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撰写开发文档，与小组内成员沟通，确定具体实现方式。</a:t>
            </a:r>
          </a:p>
        </p:txBody>
      </p:sp>
      <p:sp>
        <p:nvSpPr>
          <p:cNvPr id="34" name="对话气泡: 圆角矩形 33">
            <a:extLst>
              <a:ext uri="{FF2B5EF4-FFF2-40B4-BE49-F238E27FC236}">
                <a16:creationId xmlns:a16="http://schemas.microsoft.com/office/drawing/2014/main" id="{3A2D7F6E-7CED-47BF-B412-C12960FA47EC}"/>
              </a:ext>
            </a:extLst>
          </p:cNvPr>
          <p:cNvSpPr/>
          <p:nvPr/>
        </p:nvSpPr>
        <p:spPr>
          <a:xfrm>
            <a:off x="9826907" y="4593889"/>
            <a:ext cx="1817226" cy="2095018"/>
          </a:xfrm>
          <a:prstGeom prst="wedgeRoundRectCallout">
            <a:avLst>
              <a:gd name="adj1" fmla="val -26565"/>
              <a:gd name="adj2" fmla="val -6843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进行软件测试，完善软件功能，完善开发文档</a:t>
            </a:r>
          </a:p>
        </p:txBody>
      </p:sp>
      <p:sp>
        <p:nvSpPr>
          <p:cNvPr id="30" name="椭圆 29">
            <a:extLst>
              <a:ext uri="{FF2B5EF4-FFF2-40B4-BE49-F238E27FC236}">
                <a16:creationId xmlns:a16="http://schemas.microsoft.com/office/drawing/2014/main" id="{5C2CCAE7-8FC9-4455-91C3-3EDAFCC76C70}"/>
              </a:ext>
            </a:extLst>
          </p:cNvPr>
          <p:cNvSpPr/>
          <p:nvPr/>
        </p:nvSpPr>
        <p:spPr>
          <a:xfrm>
            <a:off x="4406546" y="338501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1E21A77-CA18-461E-8E16-06BE53F25EFC}"/>
              </a:ext>
            </a:extLst>
          </p:cNvPr>
          <p:cNvSpPr/>
          <p:nvPr/>
        </p:nvSpPr>
        <p:spPr>
          <a:xfrm>
            <a:off x="6750586" y="3356901"/>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B14B40-F619-42B9-8305-22E0A7FCB81D}"/>
              </a:ext>
            </a:extLst>
          </p:cNvPr>
          <p:cNvSpPr/>
          <p:nvPr/>
        </p:nvSpPr>
        <p:spPr>
          <a:xfrm>
            <a:off x="9826907" y="3283155"/>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descr="监视器">
            <a:extLst>
              <a:ext uri="{FF2B5EF4-FFF2-40B4-BE49-F238E27FC236}">
                <a16:creationId xmlns:a16="http://schemas.microsoft.com/office/drawing/2014/main" id="{E153C81B-C336-4066-8C64-A7B1ADB3C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9798" y="3499961"/>
            <a:ext cx="593070" cy="593070"/>
          </a:xfrm>
          <a:prstGeom prst="rect">
            <a:avLst/>
          </a:prstGeom>
        </p:spPr>
      </p:pic>
      <p:pic>
        <p:nvPicPr>
          <p:cNvPr id="10" name="图形 9" descr="无线路由器">
            <a:extLst>
              <a:ext uri="{FF2B5EF4-FFF2-40B4-BE49-F238E27FC236}">
                <a16:creationId xmlns:a16="http://schemas.microsoft.com/office/drawing/2014/main" id="{9024D033-8FE3-4BF9-A917-CCC0EF632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4307" y="3356901"/>
            <a:ext cx="725970" cy="725970"/>
          </a:xfrm>
          <a:prstGeom prst="rect">
            <a:avLst/>
          </a:prstGeom>
        </p:spPr>
      </p:pic>
      <p:pic>
        <p:nvPicPr>
          <p:cNvPr id="14" name="图形 13" descr="处理器">
            <a:extLst>
              <a:ext uri="{FF2B5EF4-FFF2-40B4-BE49-F238E27FC236}">
                <a16:creationId xmlns:a16="http://schemas.microsoft.com/office/drawing/2014/main" id="{47BFFE68-A498-4D25-A907-0A6DC5EA6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37625" y="3429000"/>
            <a:ext cx="673973" cy="673973"/>
          </a:xfrm>
          <a:prstGeom prst="rect">
            <a:avLst/>
          </a:prstGeom>
        </p:spPr>
      </p:pic>
      <p:pic>
        <p:nvPicPr>
          <p:cNvPr id="16" name="图形 15" descr="插头">
            <a:extLst>
              <a:ext uri="{FF2B5EF4-FFF2-40B4-BE49-F238E27FC236}">
                <a16:creationId xmlns:a16="http://schemas.microsoft.com/office/drawing/2014/main" id="{540BB05A-2FDF-42C5-A0AB-0BBAC0F219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69137" y="3474504"/>
            <a:ext cx="753346" cy="753346"/>
          </a:xfrm>
          <a:prstGeom prst="rect">
            <a:avLst/>
          </a:prstGeom>
        </p:spPr>
      </p:pic>
    </p:spTree>
    <p:extLst>
      <p:ext uri="{BB962C8B-B14F-4D97-AF65-F5344CB8AC3E}">
        <p14:creationId xmlns:p14="http://schemas.microsoft.com/office/powerpoint/2010/main" val="355639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形 28" descr="毕业帽">
            <a:extLst>
              <a:ext uri="{FF2B5EF4-FFF2-40B4-BE49-F238E27FC236}">
                <a16:creationId xmlns:a16="http://schemas.microsoft.com/office/drawing/2014/main" id="{6BB23984-DC58-42CE-A711-4DB870741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750" y="2475374"/>
            <a:ext cx="5234508" cy="5234508"/>
          </a:xfrm>
          <a:prstGeom prst="rect">
            <a:avLst/>
          </a:prstGeom>
        </p:spPr>
      </p:pic>
      <p:grpSp>
        <p:nvGrpSpPr>
          <p:cNvPr id="16" name="组合 15">
            <a:extLst>
              <a:ext uri="{FF2B5EF4-FFF2-40B4-BE49-F238E27FC236}">
                <a16:creationId xmlns:a16="http://schemas.microsoft.com/office/drawing/2014/main" id="{1F9DC450-847F-40C0-8915-E0410C1E0848}"/>
              </a:ext>
            </a:extLst>
          </p:cNvPr>
          <p:cNvGrpSpPr/>
          <p:nvPr/>
        </p:nvGrpSpPr>
        <p:grpSpPr>
          <a:xfrm>
            <a:off x="1329260" y="1248355"/>
            <a:ext cx="7321805" cy="1697602"/>
            <a:chOff x="2424136" y="1811320"/>
            <a:chExt cx="3317413" cy="769161"/>
          </a:xfrm>
        </p:grpSpPr>
        <p:grpSp>
          <p:nvGrpSpPr>
            <p:cNvPr id="17" name="组合 16">
              <a:extLst>
                <a:ext uri="{FF2B5EF4-FFF2-40B4-BE49-F238E27FC236}">
                  <a16:creationId xmlns:a16="http://schemas.microsoft.com/office/drawing/2014/main" id="{B725DAC2-E7B8-41E0-9653-18C694CDFC0A}"/>
                </a:ext>
              </a:extLst>
            </p:cNvPr>
            <p:cNvGrpSpPr/>
            <p:nvPr/>
          </p:nvGrpSpPr>
          <p:grpSpPr>
            <a:xfrm>
              <a:off x="2424136" y="1811320"/>
              <a:ext cx="2973472" cy="769161"/>
              <a:chOff x="2629986" y="1459214"/>
              <a:chExt cx="3770606" cy="975360"/>
            </a:xfrm>
          </p:grpSpPr>
          <p:grpSp>
            <p:nvGrpSpPr>
              <p:cNvPr id="19" name="组合 18">
                <a:extLst>
                  <a:ext uri="{FF2B5EF4-FFF2-40B4-BE49-F238E27FC236}">
                    <a16:creationId xmlns:a16="http://schemas.microsoft.com/office/drawing/2014/main" id="{519059A2-B0BE-42CD-979D-344ECDC04E82}"/>
                  </a:ext>
                </a:extLst>
              </p:cNvPr>
              <p:cNvGrpSpPr/>
              <p:nvPr/>
            </p:nvGrpSpPr>
            <p:grpSpPr>
              <a:xfrm>
                <a:off x="2629986" y="1459214"/>
                <a:ext cx="3770606" cy="975360"/>
                <a:chOff x="1166287" y="1249680"/>
                <a:chExt cx="3770606" cy="975360"/>
              </a:xfrm>
              <a:solidFill>
                <a:srgbClr val="003399"/>
              </a:solidFill>
            </p:grpSpPr>
            <p:sp>
              <p:nvSpPr>
                <p:cNvPr id="22" name="矩形 21">
                  <a:extLst>
                    <a:ext uri="{FF2B5EF4-FFF2-40B4-BE49-F238E27FC236}">
                      <a16:creationId xmlns:a16="http://schemas.microsoft.com/office/drawing/2014/main" id="{7DD4970B-2676-42A1-A455-F42BE6873DD3}"/>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7511673-3B67-49AE-AD18-A5AB9393FB95}"/>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a:extLst>
                  <a:ext uri="{FF2B5EF4-FFF2-40B4-BE49-F238E27FC236}">
                    <a16:creationId xmlns:a16="http://schemas.microsoft.com/office/drawing/2014/main" id="{6D3E5C34-0220-4B71-894E-215797A5BD48}"/>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1</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18" name="文本框 17">
              <a:extLst>
                <a:ext uri="{FF2B5EF4-FFF2-40B4-BE49-F238E27FC236}">
                  <a16:creationId xmlns:a16="http://schemas.microsoft.com/office/drawing/2014/main" id="{9195D31E-4A46-4C96-A01D-F72ABAEC8A24}"/>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前期规划</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B64A80F1-470D-466F-82AF-F568391949BA}"/>
              </a:ext>
            </a:extLst>
          </p:cNvPr>
          <p:cNvSpPr txBox="1"/>
          <p:nvPr/>
        </p:nvSpPr>
        <p:spPr>
          <a:xfrm>
            <a:off x="983079" y="4169298"/>
            <a:ext cx="4087569" cy="92333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根据课程设计所要求的内容，进行需求的分析和明确，进而与小组成员讨论规划功能内容。</a:t>
            </a:r>
          </a:p>
        </p:txBody>
      </p:sp>
      <p:grpSp>
        <p:nvGrpSpPr>
          <p:cNvPr id="26" name="组合 25">
            <a:extLst>
              <a:ext uri="{FF2B5EF4-FFF2-40B4-BE49-F238E27FC236}">
                <a16:creationId xmlns:a16="http://schemas.microsoft.com/office/drawing/2014/main" id="{E33C24CC-B9B0-48FC-AC24-8641B4F476A5}"/>
              </a:ext>
            </a:extLst>
          </p:cNvPr>
          <p:cNvGrpSpPr/>
          <p:nvPr/>
        </p:nvGrpSpPr>
        <p:grpSpPr>
          <a:xfrm>
            <a:off x="482533" y="3677002"/>
            <a:ext cx="565081" cy="782356"/>
            <a:chOff x="1503096" y="3024687"/>
            <a:chExt cx="565081" cy="782356"/>
          </a:xfrm>
          <a:solidFill>
            <a:schemeClr val="bg2">
              <a:lumMod val="75000"/>
            </a:schemeClr>
          </a:solidFill>
        </p:grpSpPr>
        <p:sp>
          <p:nvSpPr>
            <p:cNvPr id="25" name="等腰三角形 24">
              <a:extLst>
                <a:ext uri="{FF2B5EF4-FFF2-40B4-BE49-F238E27FC236}">
                  <a16:creationId xmlns:a16="http://schemas.microsoft.com/office/drawing/2014/main" id="{78B5B15C-B39F-463C-A6B3-AABAD269466D}"/>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867E85A-3AAA-41C4-AE39-006E0CA4D865}"/>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C6E8598A-B015-4AFA-B052-B1A647F43517}"/>
              </a:ext>
            </a:extLst>
          </p:cNvPr>
          <p:cNvGrpSpPr/>
          <p:nvPr/>
        </p:nvGrpSpPr>
        <p:grpSpPr>
          <a:xfrm flipV="1">
            <a:off x="4865803" y="4802426"/>
            <a:ext cx="543059" cy="751867"/>
            <a:chOff x="1503096" y="3024687"/>
            <a:chExt cx="565081" cy="782356"/>
          </a:xfrm>
          <a:solidFill>
            <a:schemeClr val="bg2">
              <a:lumMod val="75000"/>
            </a:schemeClr>
          </a:solidFill>
        </p:grpSpPr>
        <p:sp>
          <p:nvSpPr>
            <p:cNvPr id="31" name="等腰三角形 30">
              <a:extLst>
                <a:ext uri="{FF2B5EF4-FFF2-40B4-BE49-F238E27FC236}">
                  <a16:creationId xmlns:a16="http://schemas.microsoft.com/office/drawing/2014/main" id="{CEC933FE-B4E5-463A-BE45-474384415585}"/>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507D4193-5F25-4B04-8B6E-8FDA857505DB}"/>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397B4839-B763-41B5-A8E9-4835D310B9D6}"/>
              </a:ext>
            </a:extLst>
          </p:cNvPr>
          <p:cNvGrpSpPr/>
          <p:nvPr/>
        </p:nvGrpSpPr>
        <p:grpSpPr>
          <a:xfrm>
            <a:off x="320172" y="274706"/>
            <a:ext cx="540000" cy="540000"/>
            <a:chOff x="328496" y="364706"/>
            <a:chExt cx="540000" cy="540000"/>
          </a:xfrm>
        </p:grpSpPr>
        <p:sp>
          <p:nvSpPr>
            <p:cNvPr id="36" name="矩形 35">
              <a:extLst>
                <a:ext uri="{FF2B5EF4-FFF2-40B4-BE49-F238E27FC236}">
                  <a16:creationId xmlns:a16="http://schemas.microsoft.com/office/drawing/2014/main" id="{4E556BF8-2ECA-4BBD-AD17-D6745F594ACC}"/>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A60C3C2-176C-4492-81A0-16C9C60EC423}"/>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327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2A361-348F-D664-39A3-8EDB4DC9BC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12FF34-A322-411E-572A-225ED38F737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157B6A-78F2-8F44-902A-6E9D1BF5C36F}"/>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5" name="矩形 4">
            <a:extLst>
              <a:ext uri="{FF2B5EF4-FFF2-40B4-BE49-F238E27FC236}">
                <a16:creationId xmlns:a16="http://schemas.microsoft.com/office/drawing/2014/main" id="{ED42FD37-2F9E-C36A-1DCF-FE73A16288C3}"/>
              </a:ext>
            </a:extLst>
          </p:cNvPr>
          <p:cNvSpPr/>
          <p:nvPr/>
        </p:nvSpPr>
        <p:spPr>
          <a:xfrm>
            <a:off x="-1" y="274706"/>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7252469-AE05-4A95-F01E-1BDA6D14A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35426"/>
            <a:ext cx="1952232" cy="586000"/>
          </a:xfrm>
          <a:prstGeom prst="rect">
            <a:avLst/>
          </a:prstGeom>
        </p:spPr>
      </p:pic>
      <p:sp>
        <p:nvSpPr>
          <p:cNvPr id="7" name="文本框 6">
            <a:extLst>
              <a:ext uri="{FF2B5EF4-FFF2-40B4-BE49-F238E27FC236}">
                <a16:creationId xmlns:a16="http://schemas.microsoft.com/office/drawing/2014/main" id="{BB58CD3A-C2E5-6772-411B-898A45221B51}"/>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前期规划</a:t>
            </a:r>
          </a:p>
        </p:txBody>
      </p:sp>
      <p:grpSp>
        <p:nvGrpSpPr>
          <p:cNvPr id="8" name="组合 7">
            <a:extLst>
              <a:ext uri="{FF2B5EF4-FFF2-40B4-BE49-F238E27FC236}">
                <a16:creationId xmlns:a16="http://schemas.microsoft.com/office/drawing/2014/main" id="{DE221CAE-ED18-C6C0-2878-09B69DC754EE}"/>
              </a:ext>
            </a:extLst>
          </p:cNvPr>
          <p:cNvGrpSpPr/>
          <p:nvPr/>
        </p:nvGrpSpPr>
        <p:grpSpPr>
          <a:xfrm>
            <a:off x="320172" y="274706"/>
            <a:ext cx="540000" cy="540000"/>
            <a:chOff x="328496" y="364706"/>
            <a:chExt cx="540000" cy="540000"/>
          </a:xfrm>
        </p:grpSpPr>
        <p:sp>
          <p:nvSpPr>
            <p:cNvPr id="9" name="矩形 8">
              <a:extLst>
                <a:ext uri="{FF2B5EF4-FFF2-40B4-BE49-F238E27FC236}">
                  <a16:creationId xmlns:a16="http://schemas.microsoft.com/office/drawing/2014/main" id="{3652F4D1-E55D-C3A2-290A-5B893335C4A4}"/>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E3F7FD-F891-A5A9-63F6-EC929AD9A769}"/>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a:extLst>
              <a:ext uri="{FF2B5EF4-FFF2-40B4-BE49-F238E27FC236}">
                <a16:creationId xmlns:a16="http://schemas.microsoft.com/office/drawing/2014/main" id="{3667EEFE-B74C-B72B-DA2D-AD2DCB157380}"/>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76219A8-DC55-0480-1AD9-F21C265CC385}"/>
              </a:ext>
            </a:extLst>
          </p:cNvPr>
          <p:cNvSpPr txBox="1"/>
          <p:nvPr/>
        </p:nvSpPr>
        <p:spPr>
          <a:xfrm>
            <a:off x="729205" y="950183"/>
            <a:ext cx="2833802" cy="584775"/>
          </a:xfrm>
          <a:prstGeom prst="rect">
            <a:avLst/>
          </a:prstGeom>
          <a:noFill/>
          <a:ln>
            <a:noFill/>
          </a:ln>
        </p:spPr>
        <p:txBody>
          <a:bodyPr wrap="square" rtlCol="0">
            <a:spAutoFit/>
          </a:bodyPr>
          <a:lstStyle/>
          <a:p>
            <a:pPr algn="ctr"/>
            <a:r>
              <a:rPr lang="zh-CN" altLang="en-US" sz="3200" b="1" dirty="0">
                <a:solidFill>
                  <a:srgbClr val="003399"/>
                </a:solidFill>
                <a:latin typeface="黑体" panose="02010609060101010101" pitchFamily="49" charset="-122"/>
                <a:ea typeface="黑体" panose="02010609060101010101" pitchFamily="49" charset="-122"/>
              </a:rPr>
              <a:t>开发合作工具</a:t>
            </a:r>
          </a:p>
        </p:txBody>
      </p:sp>
      <p:sp>
        <p:nvSpPr>
          <p:cNvPr id="18" name="文本框 17">
            <a:extLst>
              <a:ext uri="{FF2B5EF4-FFF2-40B4-BE49-F238E27FC236}">
                <a16:creationId xmlns:a16="http://schemas.microsoft.com/office/drawing/2014/main" id="{1BC8C9BB-15AD-F566-C8A6-00588C3C1E46}"/>
              </a:ext>
            </a:extLst>
          </p:cNvPr>
          <p:cNvSpPr txBox="1"/>
          <p:nvPr/>
        </p:nvSpPr>
        <p:spPr>
          <a:xfrm>
            <a:off x="1398927" y="1832960"/>
            <a:ext cx="4328160"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github</a:t>
            </a:r>
          </a:p>
          <a:p>
            <a:r>
              <a:rPr lang="zh-CN" altLang="en-US" dirty="0">
                <a:latin typeface="微软雅黑" panose="020B0503020204020204" pitchFamily="34" charset="-122"/>
                <a:ea typeface="微软雅黑" panose="020B0503020204020204" pitchFamily="34" charset="-122"/>
              </a:rPr>
              <a:t>用来同步小组内的项目文件，包括代码，开发文档等资料</a:t>
            </a:r>
          </a:p>
        </p:txBody>
      </p:sp>
      <p:sp>
        <p:nvSpPr>
          <p:cNvPr id="19" name="文本框 18">
            <a:extLst>
              <a:ext uri="{FF2B5EF4-FFF2-40B4-BE49-F238E27FC236}">
                <a16:creationId xmlns:a16="http://schemas.microsoft.com/office/drawing/2014/main" id="{B35B5DAD-9FEA-D2EA-EB6B-AFBD4CDAEAD9}"/>
              </a:ext>
            </a:extLst>
          </p:cNvPr>
          <p:cNvSpPr txBox="1"/>
          <p:nvPr/>
        </p:nvSpPr>
        <p:spPr>
          <a:xfrm>
            <a:off x="1398927" y="2921643"/>
            <a:ext cx="4328160"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idea</a:t>
            </a:r>
          </a:p>
          <a:p>
            <a:r>
              <a:rPr lang="zh-CN" altLang="en-US" dirty="0">
                <a:latin typeface="微软雅黑" panose="020B0503020204020204" pitchFamily="34" charset="-122"/>
                <a:ea typeface="微软雅黑" panose="020B0503020204020204" pitchFamily="34" charset="-122"/>
              </a:rPr>
              <a:t>开发所用的集成环境</a:t>
            </a:r>
          </a:p>
        </p:txBody>
      </p:sp>
      <p:sp>
        <p:nvSpPr>
          <p:cNvPr id="20" name="文本框 19">
            <a:extLst>
              <a:ext uri="{FF2B5EF4-FFF2-40B4-BE49-F238E27FC236}">
                <a16:creationId xmlns:a16="http://schemas.microsoft.com/office/drawing/2014/main" id="{DD9EC1FE-E1A0-ACDC-1035-368F5C8402A7}"/>
              </a:ext>
            </a:extLst>
          </p:cNvPr>
          <p:cNvSpPr txBox="1"/>
          <p:nvPr/>
        </p:nvSpPr>
        <p:spPr>
          <a:xfrm>
            <a:off x="1398927" y="3908601"/>
            <a:ext cx="432816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腾讯会议</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线上小组交流</a:t>
            </a:r>
          </a:p>
        </p:txBody>
      </p:sp>
      <p:sp>
        <p:nvSpPr>
          <p:cNvPr id="21" name="文本框 20">
            <a:extLst>
              <a:ext uri="{FF2B5EF4-FFF2-40B4-BE49-F238E27FC236}">
                <a16:creationId xmlns:a16="http://schemas.microsoft.com/office/drawing/2014/main" id="{8C26A7B0-CAED-D92A-560F-B038B39D403A}"/>
              </a:ext>
            </a:extLst>
          </p:cNvPr>
          <p:cNvSpPr txBox="1"/>
          <p:nvPr/>
        </p:nvSpPr>
        <p:spPr>
          <a:xfrm>
            <a:off x="7250518" y="2910385"/>
            <a:ext cx="4328160"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xmind</a:t>
            </a:r>
          </a:p>
          <a:p>
            <a:r>
              <a:rPr lang="zh-CN" altLang="en-US" dirty="0">
                <a:latin typeface="微软雅黑" panose="020B0503020204020204" pitchFamily="34" charset="-122"/>
                <a:ea typeface="微软雅黑" panose="020B0503020204020204" pitchFamily="34" charset="-122"/>
              </a:rPr>
              <a:t>构建思维导图，清晰化项目功能模块结构</a:t>
            </a:r>
          </a:p>
        </p:txBody>
      </p:sp>
      <p:sp>
        <p:nvSpPr>
          <p:cNvPr id="22" name="文本框 21">
            <a:extLst>
              <a:ext uri="{FF2B5EF4-FFF2-40B4-BE49-F238E27FC236}">
                <a16:creationId xmlns:a16="http://schemas.microsoft.com/office/drawing/2014/main" id="{3C7CB9B6-83EF-C9EF-F8C5-428AAAC75007}"/>
              </a:ext>
            </a:extLst>
          </p:cNvPr>
          <p:cNvSpPr txBox="1"/>
          <p:nvPr/>
        </p:nvSpPr>
        <p:spPr>
          <a:xfrm>
            <a:off x="7250518" y="1865874"/>
            <a:ext cx="4328160"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typora</a:t>
            </a:r>
          </a:p>
          <a:p>
            <a:r>
              <a:rPr lang="zh-CN" altLang="en-US" dirty="0">
                <a:latin typeface="微软雅黑" panose="020B0503020204020204" pitchFamily="34" charset="-122"/>
                <a:ea typeface="微软雅黑" panose="020B0503020204020204" pitchFamily="34" charset="-122"/>
              </a:rPr>
              <a:t>编写各种文档，便于小组交流</a:t>
            </a:r>
          </a:p>
        </p:txBody>
      </p:sp>
      <p:pic>
        <p:nvPicPr>
          <p:cNvPr id="12" name="图片 11">
            <a:extLst>
              <a:ext uri="{FF2B5EF4-FFF2-40B4-BE49-F238E27FC236}">
                <a16:creationId xmlns:a16="http://schemas.microsoft.com/office/drawing/2014/main" id="{06935C2A-8BE5-87D7-57ED-6C53018A71F2}"/>
              </a:ext>
            </a:extLst>
          </p:cNvPr>
          <p:cNvPicPr>
            <a:picLocks noChangeAspect="1"/>
          </p:cNvPicPr>
          <p:nvPr/>
        </p:nvPicPr>
        <p:blipFill>
          <a:blip r:embed="rId4"/>
          <a:stretch>
            <a:fillRect/>
          </a:stretch>
        </p:blipFill>
        <p:spPr>
          <a:xfrm>
            <a:off x="680171" y="2005357"/>
            <a:ext cx="617384" cy="584774"/>
          </a:xfrm>
          <a:prstGeom prst="rect">
            <a:avLst/>
          </a:prstGeom>
        </p:spPr>
      </p:pic>
      <p:pic>
        <p:nvPicPr>
          <p:cNvPr id="23" name="图片 22">
            <a:extLst>
              <a:ext uri="{FF2B5EF4-FFF2-40B4-BE49-F238E27FC236}">
                <a16:creationId xmlns:a16="http://schemas.microsoft.com/office/drawing/2014/main" id="{A9864611-9903-CBFF-B2C4-503D27B1750B}"/>
              </a:ext>
            </a:extLst>
          </p:cNvPr>
          <p:cNvPicPr>
            <a:picLocks noChangeAspect="1"/>
          </p:cNvPicPr>
          <p:nvPr/>
        </p:nvPicPr>
        <p:blipFill>
          <a:blip r:embed="rId5"/>
          <a:stretch>
            <a:fillRect/>
          </a:stretch>
        </p:blipFill>
        <p:spPr>
          <a:xfrm>
            <a:off x="671136" y="2982235"/>
            <a:ext cx="617383" cy="626955"/>
          </a:xfrm>
          <a:prstGeom prst="rect">
            <a:avLst/>
          </a:prstGeom>
        </p:spPr>
      </p:pic>
      <p:pic>
        <p:nvPicPr>
          <p:cNvPr id="24" name="图片 23">
            <a:extLst>
              <a:ext uri="{FF2B5EF4-FFF2-40B4-BE49-F238E27FC236}">
                <a16:creationId xmlns:a16="http://schemas.microsoft.com/office/drawing/2014/main" id="{7A870CCC-2606-2F1E-8557-819B9923A6FA}"/>
              </a:ext>
            </a:extLst>
          </p:cNvPr>
          <p:cNvPicPr>
            <a:picLocks noChangeAspect="1"/>
          </p:cNvPicPr>
          <p:nvPr/>
        </p:nvPicPr>
        <p:blipFill rotWithShape="1">
          <a:blip r:embed="rId6"/>
          <a:srcRect r="5517" b="5850"/>
          <a:stretch/>
        </p:blipFill>
        <p:spPr>
          <a:xfrm>
            <a:off x="680171" y="4001294"/>
            <a:ext cx="608347" cy="589363"/>
          </a:xfrm>
          <a:prstGeom prst="rect">
            <a:avLst/>
          </a:prstGeom>
        </p:spPr>
      </p:pic>
      <p:pic>
        <p:nvPicPr>
          <p:cNvPr id="25" name="图片 24">
            <a:extLst>
              <a:ext uri="{FF2B5EF4-FFF2-40B4-BE49-F238E27FC236}">
                <a16:creationId xmlns:a16="http://schemas.microsoft.com/office/drawing/2014/main" id="{EF6EA66F-1DE6-001D-F8CF-A4F85470A952}"/>
              </a:ext>
            </a:extLst>
          </p:cNvPr>
          <p:cNvPicPr>
            <a:picLocks noChangeAspect="1"/>
          </p:cNvPicPr>
          <p:nvPr/>
        </p:nvPicPr>
        <p:blipFill>
          <a:blip r:embed="rId7"/>
          <a:stretch>
            <a:fillRect/>
          </a:stretch>
        </p:blipFill>
        <p:spPr>
          <a:xfrm>
            <a:off x="6391464" y="2005357"/>
            <a:ext cx="670351" cy="584774"/>
          </a:xfrm>
          <a:prstGeom prst="rect">
            <a:avLst/>
          </a:prstGeom>
        </p:spPr>
      </p:pic>
      <p:pic>
        <p:nvPicPr>
          <p:cNvPr id="28" name="图片 27">
            <a:extLst>
              <a:ext uri="{FF2B5EF4-FFF2-40B4-BE49-F238E27FC236}">
                <a16:creationId xmlns:a16="http://schemas.microsoft.com/office/drawing/2014/main" id="{787C1974-371D-7E75-F550-5DDBCEF5D7D7}"/>
              </a:ext>
            </a:extLst>
          </p:cNvPr>
          <p:cNvPicPr>
            <a:picLocks noChangeAspect="1"/>
          </p:cNvPicPr>
          <p:nvPr/>
        </p:nvPicPr>
        <p:blipFill>
          <a:blip r:embed="rId8"/>
          <a:stretch>
            <a:fillRect/>
          </a:stretch>
        </p:blipFill>
        <p:spPr>
          <a:xfrm>
            <a:off x="6391464" y="2976104"/>
            <a:ext cx="694447" cy="580612"/>
          </a:xfrm>
          <a:prstGeom prst="rect">
            <a:avLst/>
          </a:prstGeom>
        </p:spPr>
      </p:pic>
      <p:pic>
        <p:nvPicPr>
          <p:cNvPr id="29" name="图片 28">
            <a:extLst>
              <a:ext uri="{FF2B5EF4-FFF2-40B4-BE49-F238E27FC236}">
                <a16:creationId xmlns:a16="http://schemas.microsoft.com/office/drawing/2014/main" id="{FF45D282-2801-007D-4D5E-D2EA8EABE47A}"/>
              </a:ext>
            </a:extLst>
          </p:cNvPr>
          <p:cNvPicPr>
            <a:picLocks noChangeAspect="1"/>
          </p:cNvPicPr>
          <p:nvPr/>
        </p:nvPicPr>
        <p:blipFill>
          <a:blip r:embed="rId9"/>
          <a:stretch>
            <a:fillRect/>
          </a:stretch>
        </p:blipFill>
        <p:spPr>
          <a:xfrm>
            <a:off x="410172" y="5249119"/>
            <a:ext cx="10733145" cy="1503110"/>
          </a:xfrm>
          <a:prstGeom prst="rect">
            <a:avLst/>
          </a:prstGeom>
        </p:spPr>
      </p:pic>
    </p:spTree>
    <p:extLst>
      <p:ext uri="{BB962C8B-B14F-4D97-AF65-F5344CB8AC3E}">
        <p14:creationId xmlns:p14="http://schemas.microsoft.com/office/powerpoint/2010/main" val="101492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2A361-348F-D664-39A3-8EDB4DC9BC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12FF34-A322-411E-572A-225ED38F737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157B6A-78F2-8F44-902A-6E9D1BF5C36F}"/>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5" name="矩形 4">
            <a:extLst>
              <a:ext uri="{FF2B5EF4-FFF2-40B4-BE49-F238E27FC236}">
                <a16:creationId xmlns:a16="http://schemas.microsoft.com/office/drawing/2014/main" id="{ED42FD37-2F9E-C36A-1DCF-FE73A16288C3}"/>
              </a:ext>
            </a:extLst>
          </p:cNvPr>
          <p:cNvSpPr/>
          <p:nvPr/>
        </p:nvSpPr>
        <p:spPr>
          <a:xfrm>
            <a:off x="-1" y="274706"/>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7252469-AE05-4A95-F01E-1BDA6D14A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35426"/>
            <a:ext cx="1952232" cy="586000"/>
          </a:xfrm>
          <a:prstGeom prst="rect">
            <a:avLst/>
          </a:prstGeom>
        </p:spPr>
      </p:pic>
      <p:sp>
        <p:nvSpPr>
          <p:cNvPr id="7" name="文本框 6">
            <a:extLst>
              <a:ext uri="{FF2B5EF4-FFF2-40B4-BE49-F238E27FC236}">
                <a16:creationId xmlns:a16="http://schemas.microsoft.com/office/drawing/2014/main" id="{BB58CD3A-C2E5-6772-411B-898A45221B51}"/>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前期规划</a:t>
            </a:r>
          </a:p>
        </p:txBody>
      </p:sp>
      <p:grpSp>
        <p:nvGrpSpPr>
          <p:cNvPr id="8" name="组合 7">
            <a:extLst>
              <a:ext uri="{FF2B5EF4-FFF2-40B4-BE49-F238E27FC236}">
                <a16:creationId xmlns:a16="http://schemas.microsoft.com/office/drawing/2014/main" id="{DE221CAE-ED18-C6C0-2878-09B69DC754EE}"/>
              </a:ext>
            </a:extLst>
          </p:cNvPr>
          <p:cNvGrpSpPr/>
          <p:nvPr/>
        </p:nvGrpSpPr>
        <p:grpSpPr>
          <a:xfrm>
            <a:off x="320172" y="274706"/>
            <a:ext cx="540000" cy="540000"/>
            <a:chOff x="328496" y="364706"/>
            <a:chExt cx="540000" cy="540000"/>
          </a:xfrm>
        </p:grpSpPr>
        <p:sp>
          <p:nvSpPr>
            <p:cNvPr id="9" name="矩形 8">
              <a:extLst>
                <a:ext uri="{FF2B5EF4-FFF2-40B4-BE49-F238E27FC236}">
                  <a16:creationId xmlns:a16="http://schemas.microsoft.com/office/drawing/2014/main" id="{3652F4D1-E55D-C3A2-290A-5B893335C4A4}"/>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E3F7FD-F891-A5A9-63F6-EC929AD9A769}"/>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a:extLst>
              <a:ext uri="{FF2B5EF4-FFF2-40B4-BE49-F238E27FC236}">
                <a16:creationId xmlns:a16="http://schemas.microsoft.com/office/drawing/2014/main" id="{3667EEFE-B74C-B72B-DA2D-AD2DCB157380}"/>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76219A8-DC55-0480-1AD9-F21C265CC385}"/>
              </a:ext>
            </a:extLst>
          </p:cNvPr>
          <p:cNvSpPr txBox="1"/>
          <p:nvPr/>
        </p:nvSpPr>
        <p:spPr>
          <a:xfrm>
            <a:off x="729205" y="950183"/>
            <a:ext cx="2833802" cy="584775"/>
          </a:xfrm>
          <a:prstGeom prst="rect">
            <a:avLst/>
          </a:prstGeom>
          <a:noFill/>
          <a:ln>
            <a:noFill/>
          </a:ln>
        </p:spPr>
        <p:txBody>
          <a:bodyPr wrap="square" rtlCol="0">
            <a:spAutoFit/>
          </a:bodyPr>
          <a:lstStyle/>
          <a:p>
            <a:pPr algn="ctr"/>
            <a:r>
              <a:rPr lang="zh-CN" altLang="en-US" sz="3200" b="1" dirty="0">
                <a:solidFill>
                  <a:srgbClr val="003399"/>
                </a:solidFill>
                <a:latin typeface="黑体" panose="02010609060101010101" pitchFamily="49" charset="-122"/>
                <a:ea typeface="黑体" panose="02010609060101010101" pitchFamily="49" charset="-122"/>
              </a:rPr>
              <a:t>开发合作工具</a:t>
            </a:r>
          </a:p>
        </p:txBody>
      </p:sp>
      <p:pic>
        <p:nvPicPr>
          <p:cNvPr id="29" name="图片 28">
            <a:extLst>
              <a:ext uri="{FF2B5EF4-FFF2-40B4-BE49-F238E27FC236}">
                <a16:creationId xmlns:a16="http://schemas.microsoft.com/office/drawing/2014/main" id="{FF45D282-2801-007D-4D5E-D2EA8EABE47A}"/>
              </a:ext>
            </a:extLst>
          </p:cNvPr>
          <p:cNvPicPr>
            <a:picLocks noChangeAspect="1"/>
          </p:cNvPicPr>
          <p:nvPr/>
        </p:nvPicPr>
        <p:blipFill>
          <a:blip r:embed="rId4"/>
          <a:stretch>
            <a:fillRect/>
          </a:stretch>
        </p:blipFill>
        <p:spPr>
          <a:xfrm>
            <a:off x="729426" y="5376928"/>
            <a:ext cx="10733145" cy="1503110"/>
          </a:xfrm>
          <a:prstGeom prst="rect">
            <a:avLst/>
          </a:prstGeom>
        </p:spPr>
      </p:pic>
      <p:pic>
        <p:nvPicPr>
          <p:cNvPr id="11" name="图片 10">
            <a:extLst>
              <a:ext uri="{FF2B5EF4-FFF2-40B4-BE49-F238E27FC236}">
                <a16:creationId xmlns:a16="http://schemas.microsoft.com/office/drawing/2014/main" id="{931945BC-2260-60D7-E749-209F2FBB6B4B}"/>
              </a:ext>
            </a:extLst>
          </p:cNvPr>
          <p:cNvPicPr>
            <a:picLocks noChangeAspect="1"/>
          </p:cNvPicPr>
          <p:nvPr/>
        </p:nvPicPr>
        <p:blipFill>
          <a:blip r:embed="rId5"/>
          <a:stretch>
            <a:fillRect/>
          </a:stretch>
        </p:blipFill>
        <p:spPr>
          <a:xfrm>
            <a:off x="729205" y="1663512"/>
            <a:ext cx="3811367" cy="3698879"/>
          </a:xfrm>
          <a:prstGeom prst="rect">
            <a:avLst/>
          </a:prstGeom>
        </p:spPr>
      </p:pic>
      <p:pic>
        <p:nvPicPr>
          <p:cNvPr id="13" name="图片 12">
            <a:extLst>
              <a:ext uri="{FF2B5EF4-FFF2-40B4-BE49-F238E27FC236}">
                <a16:creationId xmlns:a16="http://schemas.microsoft.com/office/drawing/2014/main" id="{CB79E058-B665-D7BD-9963-A028A634CB89}"/>
              </a:ext>
            </a:extLst>
          </p:cNvPr>
          <p:cNvPicPr>
            <a:picLocks noChangeAspect="1"/>
          </p:cNvPicPr>
          <p:nvPr/>
        </p:nvPicPr>
        <p:blipFill>
          <a:blip r:embed="rId6"/>
          <a:stretch>
            <a:fillRect/>
          </a:stretch>
        </p:blipFill>
        <p:spPr>
          <a:xfrm>
            <a:off x="6697936" y="1965394"/>
            <a:ext cx="4051300" cy="2171700"/>
          </a:xfrm>
          <a:prstGeom prst="rect">
            <a:avLst/>
          </a:prstGeom>
        </p:spPr>
      </p:pic>
    </p:spTree>
    <p:extLst>
      <p:ext uri="{BB962C8B-B14F-4D97-AF65-F5344CB8AC3E}">
        <p14:creationId xmlns:p14="http://schemas.microsoft.com/office/powerpoint/2010/main" val="128775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0"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3542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前期规划</a:t>
            </a: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AC643853-0C82-4C8A-A7DB-E1715E9E214F}"/>
              </a:ext>
            </a:extLst>
          </p:cNvPr>
          <p:cNvGrpSpPr/>
          <p:nvPr/>
        </p:nvGrpSpPr>
        <p:grpSpPr>
          <a:xfrm>
            <a:off x="7418378" y="1055828"/>
            <a:ext cx="1595659" cy="1595659"/>
            <a:chOff x="7418378" y="1502868"/>
            <a:chExt cx="1595659" cy="1595659"/>
          </a:xfrm>
        </p:grpSpPr>
        <p:sp>
          <p:nvSpPr>
            <p:cNvPr id="20" name="泪滴形 19">
              <a:extLst>
                <a:ext uri="{FF2B5EF4-FFF2-40B4-BE49-F238E27FC236}">
                  <a16:creationId xmlns:a16="http://schemas.microsoft.com/office/drawing/2014/main" id="{3A80EEDC-517F-4E67-B6D3-363635CC76DC}"/>
                </a:ext>
              </a:extLst>
            </p:cNvPr>
            <p:cNvSpPr/>
            <p:nvPr/>
          </p:nvSpPr>
          <p:spPr>
            <a:xfrm rot="8100000">
              <a:off x="7418378" y="1502868"/>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Internet">
              <a:extLst>
                <a:ext uri="{FF2B5EF4-FFF2-40B4-BE49-F238E27FC236}">
                  <a16:creationId xmlns:a16="http://schemas.microsoft.com/office/drawing/2014/main" id="{9BFB1ACD-62B9-45BE-938B-F49805518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007" y="1843497"/>
              <a:ext cx="914400" cy="914400"/>
            </a:xfrm>
            <a:prstGeom prst="rect">
              <a:avLst/>
            </a:prstGeom>
          </p:spPr>
        </p:pic>
      </p:grpSp>
      <p:grpSp>
        <p:nvGrpSpPr>
          <p:cNvPr id="19" name="组合 18">
            <a:extLst>
              <a:ext uri="{FF2B5EF4-FFF2-40B4-BE49-F238E27FC236}">
                <a16:creationId xmlns:a16="http://schemas.microsoft.com/office/drawing/2014/main" id="{A5F51D0A-4F5F-4052-A7D7-0AD166DD6212}"/>
              </a:ext>
            </a:extLst>
          </p:cNvPr>
          <p:cNvGrpSpPr/>
          <p:nvPr/>
        </p:nvGrpSpPr>
        <p:grpSpPr>
          <a:xfrm>
            <a:off x="2746124" y="1055829"/>
            <a:ext cx="1595659" cy="1595659"/>
            <a:chOff x="2746124" y="1502869"/>
            <a:chExt cx="1595659" cy="1595659"/>
          </a:xfrm>
        </p:grpSpPr>
        <p:sp>
          <p:nvSpPr>
            <p:cNvPr id="2" name="泪滴形 1">
              <a:extLst>
                <a:ext uri="{FF2B5EF4-FFF2-40B4-BE49-F238E27FC236}">
                  <a16:creationId xmlns:a16="http://schemas.microsoft.com/office/drawing/2014/main" id="{AD9C7301-E398-4287-AECD-BB7AF9D4B03E}"/>
                </a:ext>
              </a:extLst>
            </p:cNvPr>
            <p:cNvSpPr/>
            <p:nvPr/>
          </p:nvSpPr>
          <p:spPr>
            <a:xfrm rot="8100000">
              <a:off x="2746124" y="1502869"/>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照相机">
              <a:extLst>
                <a:ext uri="{FF2B5EF4-FFF2-40B4-BE49-F238E27FC236}">
                  <a16:creationId xmlns:a16="http://schemas.microsoft.com/office/drawing/2014/main" id="{399CEED8-8CAD-493B-9900-E5B932254F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753" y="1843497"/>
              <a:ext cx="914400" cy="914400"/>
            </a:xfrm>
            <a:prstGeom prst="rect">
              <a:avLst/>
            </a:prstGeom>
          </p:spPr>
        </p:pic>
      </p:grpSp>
      <p:sp>
        <p:nvSpPr>
          <p:cNvPr id="22" name="文本框 21">
            <a:extLst>
              <a:ext uri="{FF2B5EF4-FFF2-40B4-BE49-F238E27FC236}">
                <a16:creationId xmlns:a16="http://schemas.microsoft.com/office/drawing/2014/main" id="{6835A1F8-F10C-4A96-9582-D89B5C261D5F}"/>
              </a:ext>
            </a:extLst>
          </p:cNvPr>
          <p:cNvSpPr txBox="1"/>
          <p:nvPr/>
        </p:nvSpPr>
        <p:spPr>
          <a:xfrm>
            <a:off x="1379872" y="3078480"/>
            <a:ext cx="4328159"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功能确定与开发规划</a:t>
            </a:r>
          </a:p>
        </p:txBody>
      </p:sp>
      <p:sp>
        <p:nvSpPr>
          <p:cNvPr id="30" name="文本框 29">
            <a:extLst>
              <a:ext uri="{FF2B5EF4-FFF2-40B4-BE49-F238E27FC236}">
                <a16:creationId xmlns:a16="http://schemas.microsoft.com/office/drawing/2014/main" id="{827E21D3-D3AA-4BCC-8E9F-C74615EC1D55}"/>
              </a:ext>
            </a:extLst>
          </p:cNvPr>
          <p:cNvSpPr txBox="1"/>
          <p:nvPr/>
        </p:nvSpPr>
        <p:spPr>
          <a:xfrm>
            <a:off x="7063476" y="3078480"/>
            <a:ext cx="2389432"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数据结构确立</a:t>
            </a:r>
          </a:p>
        </p:txBody>
      </p:sp>
      <p:sp>
        <p:nvSpPr>
          <p:cNvPr id="23" name="文本框 22">
            <a:extLst>
              <a:ext uri="{FF2B5EF4-FFF2-40B4-BE49-F238E27FC236}">
                <a16:creationId xmlns:a16="http://schemas.microsoft.com/office/drawing/2014/main" id="{AC03E045-DEED-4F80-8F46-34004242994C}"/>
              </a:ext>
            </a:extLst>
          </p:cNvPr>
          <p:cNvSpPr txBox="1"/>
          <p:nvPr/>
        </p:nvSpPr>
        <p:spPr>
          <a:xfrm>
            <a:off x="1379873" y="3707317"/>
            <a:ext cx="4328160"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中所提出的要求的理解和明确。与小组成员进行讨论和交流，组内统一意见，列出有疑惑和有争议的点，与老师进行交流沟通，消除对于任务理解的歧义。</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最终将功能确定为四个大的模块，并使用前后端分离的模式进行开发</a:t>
            </a:r>
          </a:p>
        </p:txBody>
      </p:sp>
      <p:sp>
        <p:nvSpPr>
          <p:cNvPr id="33" name="文本框 32">
            <a:extLst>
              <a:ext uri="{FF2B5EF4-FFF2-40B4-BE49-F238E27FC236}">
                <a16:creationId xmlns:a16="http://schemas.microsoft.com/office/drawing/2014/main" id="{CB9EF504-9A7C-43A9-9CD1-20117A811995}"/>
              </a:ext>
            </a:extLst>
          </p:cNvPr>
          <p:cNvSpPr txBox="1"/>
          <p:nvPr/>
        </p:nvSpPr>
        <p:spPr>
          <a:xfrm>
            <a:off x="6094113" y="3707317"/>
            <a:ext cx="4328160"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参考已经撰写完成的开发文档，实现写入开发文档中的功能。并根据功能的具体实现思路，设计相应的数据结构，并将该数据结构写入开发文档中，以便于小组所有成员都明白该数据结构的功能以及基于该数据结构将要实现的功能。</a:t>
            </a:r>
          </a:p>
        </p:txBody>
      </p:sp>
    </p:spTree>
    <p:extLst>
      <p:ext uri="{BB962C8B-B14F-4D97-AF65-F5344CB8AC3E}">
        <p14:creationId xmlns:p14="http://schemas.microsoft.com/office/powerpoint/2010/main" val="350009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2A361-348F-D664-39A3-8EDB4DC9BC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12FF34-A322-411E-572A-225ED38F737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157B6A-78F2-8F44-902A-6E9D1BF5C36F}"/>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5" name="矩形 4">
            <a:extLst>
              <a:ext uri="{FF2B5EF4-FFF2-40B4-BE49-F238E27FC236}">
                <a16:creationId xmlns:a16="http://schemas.microsoft.com/office/drawing/2014/main" id="{ED42FD37-2F9E-C36A-1DCF-FE73A16288C3}"/>
              </a:ext>
            </a:extLst>
          </p:cNvPr>
          <p:cNvSpPr/>
          <p:nvPr/>
        </p:nvSpPr>
        <p:spPr>
          <a:xfrm>
            <a:off x="-1"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7252469-AE05-4A95-F01E-1BDA6D14A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35426"/>
            <a:ext cx="1952232" cy="586000"/>
          </a:xfrm>
          <a:prstGeom prst="rect">
            <a:avLst/>
          </a:prstGeom>
        </p:spPr>
      </p:pic>
      <p:sp>
        <p:nvSpPr>
          <p:cNvPr id="7" name="文本框 6">
            <a:extLst>
              <a:ext uri="{FF2B5EF4-FFF2-40B4-BE49-F238E27FC236}">
                <a16:creationId xmlns:a16="http://schemas.microsoft.com/office/drawing/2014/main" id="{BB58CD3A-C2E5-6772-411B-898A45221B51}"/>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前期规划</a:t>
            </a:r>
          </a:p>
        </p:txBody>
      </p:sp>
      <p:grpSp>
        <p:nvGrpSpPr>
          <p:cNvPr id="8" name="组合 7">
            <a:extLst>
              <a:ext uri="{FF2B5EF4-FFF2-40B4-BE49-F238E27FC236}">
                <a16:creationId xmlns:a16="http://schemas.microsoft.com/office/drawing/2014/main" id="{DE221CAE-ED18-C6C0-2878-09B69DC754EE}"/>
              </a:ext>
            </a:extLst>
          </p:cNvPr>
          <p:cNvGrpSpPr/>
          <p:nvPr/>
        </p:nvGrpSpPr>
        <p:grpSpPr>
          <a:xfrm>
            <a:off x="320172" y="274706"/>
            <a:ext cx="540000" cy="540000"/>
            <a:chOff x="328496" y="364706"/>
            <a:chExt cx="540000" cy="540000"/>
          </a:xfrm>
        </p:grpSpPr>
        <p:sp>
          <p:nvSpPr>
            <p:cNvPr id="9" name="矩形 8">
              <a:extLst>
                <a:ext uri="{FF2B5EF4-FFF2-40B4-BE49-F238E27FC236}">
                  <a16:creationId xmlns:a16="http://schemas.microsoft.com/office/drawing/2014/main" id="{3652F4D1-E55D-C3A2-290A-5B893335C4A4}"/>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4E3F7FD-F891-A5A9-63F6-EC929AD9A769}"/>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10C377F5-A4B3-337C-DF62-24A9F95D0F69}"/>
              </a:ext>
            </a:extLst>
          </p:cNvPr>
          <p:cNvPicPr>
            <a:picLocks noChangeAspect="1"/>
          </p:cNvPicPr>
          <p:nvPr/>
        </p:nvPicPr>
        <p:blipFill>
          <a:blip r:embed="rId4"/>
          <a:stretch>
            <a:fillRect/>
          </a:stretch>
        </p:blipFill>
        <p:spPr>
          <a:xfrm>
            <a:off x="216092" y="968596"/>
            <a:ext cx="9185307" cy="5489176"/>
          </a:xfrm>
          <a:prstGeom prst="rect">
            <a:avLst/>
          </a:prstGeom>
        </p:spPr>
      </p:pic>
      <p:sp>
        <p:nvSpPr>
          <p:cNvPr id="13" name="文本框 12">
            <a:extLst>
              <a:ext uri="{FF2B5EF4-FFF2-40B4-BE49-F238E27FC236}">
                <a16:creationId xmlns:a16="http://schemas.microsoft.com/office/drawing/2014/main" id="{F759727A-EA62-D474-1911-B4843067EB86}"/>
              </a:ext>
            </a:extLst>
          </p:cNvPr>
          <p:cNvSpPr txBox="1"/>
          <p:nvPr/>
        </p:nvSpPr>
        <p:spPr>
          <a:xfrm>
            <a:off x="9712453" y="2114660"/>
            <a:ext cx="2168493"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首先根据确立的功能，我们利用</a:t>
            </a:r>
            <a:r>
              <a:rPr lang="en-US" altLang="zh-CN" dirty="0">
                <a:latin typeface="微软雅黑" panose="020B0503020204020204" pitchFamily="34" charset="-122"/>
                <a:ea typeface="微软雅黑" panose="020B0503020204020204" pitchFamily="34" charset="-122"/>
              </a:rPr>
              <a:t>vue</a:t>
            </a:r>
            <a:r>
              <a:rPr lang="zh-CN" altLang="en-US" dirty="0">
                <a:latin typeface="微软雅黑" panose="020B0503020204020204" pitchFamily="34" charset="-122"/>
                <a:ea typeface="微软雅黑" panose="020B0503020204020204" pitchFamily="34" charset="-122"/>
              </a:rPr>
              <a:t>框架，设计了一个界面，并且将要实现的功能全部填写到对应的功能模块下，以便于之后的实现。</a:t>
            </a:r>
          </a:p>
        </p:txBody>
      </p:sp>
    </p:spTree>
    <p:extLst>
      <p:ext uri="{BB962C8B-B14F-4D97-AF65-F5344CB8AC3E}">
        <p14:creationId xmlns:p14="http://schemas.microsoft.com/office/powerpoint/2010/main" val="64086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书籍">
            <a:extLst>
              <a:ext uri="{FF2B5EF4-FFF2-40B4-BE49-F238E27FC236}">
                <a16:creationId xmlns:a16="http://schemas.microsoft.com/office/drawing/2014/main" id="{318DE1BF-5A35-471E-BF13-CB4FD37F6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4117" y="3126811"/>
            <a:ext cx="3351230" cy="335123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248355"/>
            <a:ext cx="7321805" cy="1697602"/>
            <a:chOff x="2424136" y="1811320"/>
            <a:chExt cx="331741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2</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开发文档</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144505E-7307-4E66-A26C-926C449E2650}"/>
              </a:ext>
            </a:extLst>
          </p:cNvPr>
          <p:cNvSpPr txBox="1"/>
          <p:nvPr/>
        </p:nvSpPr>
        <p:spPr>
          <a:xfrm>
            <a:off x="983079" y="4169298"/>
            <a:ext cx="4087569" cy="92333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根据第一部分所做的工作，撰写用于组内沟通的开发文档，便于小组成员进行组内沟通和交流。</a:t>
            </a:r>
          </a:p>
        </p:txBody>
      </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121826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559</Words>
  <Application>Microsoft Macintosh PowerPoint</Application>
  <PresentationFormat>宽屏</PresentationFormat>
  <Paragraphs>69</Paragraphs>
  <Slides>13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等线</vt:lpstr>
      <vt:lpstr>等线 Light</vt:lpstr>
      <vt:lpstr>方正舒体</vt:lpstr>
      <vt:lpstr>黑体</vt:lpstr>
      <vt:lpstr>微软雅黑</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RM</dc:creator>
  <cp:lastModifiedBy>bhf</cp:lastModifiedBy>
  <cp:revision>44</cp:revision>
  <dcterms:created xsi:type="dcterms:W3CDTF">2020-10-17T06:54:58Z</dcterms:created>
  <dcterms:modified xsi:type="dcterms:W3CDTF">2022-04-27T12:30:40Z</dcterms:modified>
</cp:coreProperties>
</file>